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96" r:id="rId1"/>
  </p:sldMasterIdLst>
  <p:notesMasterIdLst>
    <p:notesMasterId r:id="rId22"/>
  </p:notesMasterIdLst>
  <p:sldIdLst>
    <p:sldId id="282" r:id="rId2"/>
    <p:sldId id="261" r:id="rId3"/>
    <p:sldId id="262" r:id="rId4"/>
    <p:sldId id="263" r:id="rId5"/>
    <p:sldId id="277" r:id="rId6"/>
    <p:sldId id="278" r:id="rId7"/>
    <p:sldId id="267" r:id="rId8"/>
    <p:sldId id="283" r:id="rId9"/>
    <p:sldId id="284" r:id="rId10"/>
    <p:sldId id="285" r:id="rId11"/>
    <p:sldId id="269" r:id="rId12"/>
    <p:sldId id="279" r:id="rId13"/>
    <p:sldId id="286" r:id="rId14"/>
    <p:sldId id="280" r:id="rId15"/>
    <p:sldId id="287" r:id="rId16"/>
    <p:sldId id="264" r:id="rId17"/>
    <p:sldId id="265" r:id="rId18"/>
    <p:sldId id="281" r:id="rId19"/>
    <p:sldId id="270" r:id="rId20"/>
    <p:sldId id="288" r:id="rId2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1A4D7"/>
    <a:srgbClr val="FF00FF"/>
    <a:srgbClr val="907393"/>
    <a:srgbClr val="F9C8FA"/>
    <a:srgbClr val="FFF7F5"/>
    <a:srgbClr val="FFF5E4"/>
    <a:srgbClr val="FFF7DE"/>
    <a:srgbClr val="FBFDF5"/>
    <a:srgbClr val="F8FCEC"/>
    <a:srgbClr val="FFECE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7482" autoAdjust="0"/>
    <p:restoredTop sz="93447" autoAdjust="0"/>
  </p:normalViewPr>
  <p:slideViewPr>
    <p:cSldViewPr snapToGrid="0">
      <p:cViewPr varScale="1">
        <p:scale>
          <a:sx n="62" d="100"/>
          <a:sy n="62" d="100"/>
        </p:scale>
        <p:origin x="352" y="4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9C966B4-4232-1141-AF6D-7311250D269C}" type="datetimeFigureOut">
              <a:rPr lang="en-US" smtClean="0"/>
              <a:t>6/28/2024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2EA0658-1D01-4340-8E74-73ADBC946830}" type="slidenum">
              <a:rPr lang="en-US" smtClean="0"/>
              <a:t>‹#›</a:t>
            </a:fld>
            <a:endParaRPr lang="en-US"/>
          </a:p>
        </p:txBody>
      </p:sp>
    </p:spTree>
    <p:extLst>
      <p:ext uri="{BB962C8B-B14F-4D97-AF65-F5344CB8AC3E}">
        <p14:creationId xmlns:p14="http://schemas.microsoft.com/office/powerpoint/2010/main" val="28021118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097" name="Text Box 1">
            <a:extLst>
              <a:ext uri="{FF2B5EF4-FFF2-40B4-BE49-F238E27FC236}">
                <a16:creationId xmlns:a16="http://schemas.microsoft.com/office/drawing/2014/main" id="{A5F974F2-7A48-085C-8A66-86F1803DC0A4}"/>
              </a:ext>
            </a:extLst>
          </p:cNvPr>
          <p:cNvSpPr txBox="1">
            <a:spLocks noChangeArrowheads="1"/>
          </p:cNvSpPr>
          <p:nvPr/>
        </p:nvSpPr>
        <p:spPr bwMode="auto">
          <a:xfrm>
            <a:off x="1587500" y="1006475"/>
            <a:ext cx="4595813" cy="3448050"/>
          </a:xfrm>
          <a:prstGeom prst="rect">
            <a:avLst/>
          </a:prstGeom>
          <a:solidFill>
            <a:srgbClr val="FFFFFF"/>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AU"/>
          </a:p>
        </p:txBody>
      </p:sp>
      <p:sp>
        <p:nvSpPr>
          <p:cNvPr id="4098" name="Text Box 2">
            <a:extLst>
              <a:ext uri="{FF2B5EF4-FFF2-40B4-BE49-F238E27FC236}">
                <a16:creationId xmlns:a16="http://schemas.microsoft.com/office/drawing/2014/main" id="{8BC1B927-F7D3-4A39-3430-AD9B37AC33F9}"/>
              </a:ext>
            </a:extLst>
          </p:cNvPr>
          <p:cNvSpPr txBox="1">
            <a:spLocks noGrp="1" noChangeArrowheads="1"/>
          </p:cNvSpPr>
          <p:nvPr>
            <p:ph type="body"/>
          </p:nvPr>
        </p:nvSpPr>
        <p:spPr bwMode="auto">
          <a:xfrm>
            <a:off x="1185863" y="4787900"/>
            <a:ext cx="5407025" cy="3825875"/>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p>
            <a:pPr marL="85725" indent="-85725" eaLnBrk="1">
              <a:lnSpc>
                <a:spcPct val="93000"/>
              </a:lnSpc>
              <a:spcBef>
                <a:spcPct val="0"/>
              </a:spcBef>
              <a:buSzPct val="45000"/>
              <a:buFont typeface="Wingdings" panose="05000000000000000000" pitchFamily="2" charset="2"/>
              <a:buNone/>
              <a:tabLst>
                <a:tab pos="723900" algn="l"/>
                <a:tab pos="1447800" algn="l"/>
                <a:tab pos="2171700" algn="l"/>
                <a:tab pos="2895600" algn="l"/>
                <a:tab pos="3619500" algn="l"/>
                <a:tab pos="4343400" algn="l"/>
                <a:tab pos="5067300" algn="l"/>
              </a:tabLst>
            </a:pPr>
            <a:r>
              <a:rPr lang="en-GB" altLang="en-US" dirty="0">
                <a:latin typeface="Arial" panose="020B0604020202020204" pitchFamily="34" charset="0"/>
                <a:cs typeface="msgothic" charset="0"/>
              </a:rPr>
              <a:t>Treatment of lupus nephritis. Top-to-bottom sequence does not imply order of preference (similar to figure 1). </a:t>
            </a:r>
            <a:r>
              <a:rPr lang="en-GB" altLang="en-US" baseline="33000" dirty="0">
                <a:latin typeface="Arial" panose="020B0604020202020204" pitchFamily="34" charset="0"/>
                <a:cs typeface="msgothic" charset="0"/>
              </a:rPr>
              <a:t>#</a:t>
            </a:r>
            <a:r>
              <a:rPr lang="en-GB" altLang="en-US" dirty="0">
                <a:latin typeface="Arial" panose="020B0604020202020204" pitchFamily="34" charset="0"/>
                <a:cs typeface="msgothic" charset="0"/>
              </a:rPr>
              <a:t>In addition to general protective measures, as outlined in figure 1. </a:t>
            </a:r>
            <a:r>
              <a:rPr lang="en-GB" altLang="en-US" baseline="33000" dirty="0">
                <a:latin typeface="Arial" panose="020B0604020202020204" pitchFamily="34" charset="0"/>
                <a:cs typeface="msgothic" charset="0"/>
              </a:rPr>
              <a:t>§</a:t>
            </a:r>
            <a:r>
              <a:rPr lang="en-GB" altLang="en-US" dirty="0">
                <a:latin typeface="Arial" panose="020B0604020202020204" pitchFamily="34" charset="0"/>
                <a:cs typeface="msgothic" charset="0"/>
              </a:rPr>
              <a:t>BEL should always be given in combination with MMF or low-dose CYC as initial therapy, and with MMF or AZA as maintenance therapy. ˆCNIs should be given in combination with MMF. *Particularly recommended in the presence of poor prognostic factors: reduced eGFR, histological presence of cellular crescents or fibrinoid necrosis, or severe interstitial inflammation. </a:t>
            </a:r>
            <a:r>
              <a:rPr lang="en-GB" altLang="en-US" baseline="33000" dirty="0">
                <a:latin typeface="Arial" panose="020B0604020202020204" pitchFamily="34" charset="0"/>
                <a:cs typeface="msgothic" charset="0"/>
              </a:rPr>
              <a:t>¶</a:t>
            </a:r>
            <a:r>
              <a:rPr lang="en-GB" altLang="en-US" dirty="0">
                <a:latin typeface="Arial" panose="020B0604020202020204" pitchFamily="34" charset="0"/>
                <a:cs typeface="msgothic" charset="0"/>
              </a:rPr>
              <a:t>Extension of high-dose CYC to subsequent phase refers to severe LN cases, in which bimonthly or quarterly CYC pulses may be given following six monthly pulses. </a:t>
            </a:r>
            <a:r>
              <a:rPr lang="en-GB" altLang="en-US" baseline="33000" dirty="0">
                <a:latin typeface="Arial" panose="020B0604020202020204" pitchFamily="34" charset="0"/>
                <a:cs typeface="msgothic" charset="0"/>
              </a:rPr>
              <a:t>†</a:t>
            </a:r>
            <a:r>
              <a:rPr lang="en-GB" altLang="en-US" dirty="0">
                <a:latin typeface="Arial" panose="020B0604020202020204" pitchFamily="34" charset="0"/>
                <a:cs typeface="msgothic" charset="0"/>
              </a:rPr>
              <a:t>In relapsing/refractory disease, especially after failure to CYC-based regimens. </a:t>
            </a:r>
            <a:r>
              <a:rPr lang="en-GB" altLang="en-US" dirty="0" err="1">
                <a:latin typeface="Arial" panose="020B0604020202020204" pitchFamily="34" charset="0"/>
                <a:cs typeface="msgothic" charset="0"/>
              </a:rPr>
              <a:t>ACEi</a:t>
            </a:r>
            <a:r>
              <a:rPr lang="en-GB" altLang="en-US" dirty="0">
                <a:latin typeface="Arial" panose="020B0604020202020204" pitchFamily="34" charset="0"/>
                <a:cs typeface="msgothic" charset="0"/>
              </a:rPr>
              <a:t>, angiotensin-converting enzyme inhibitors; APS, antiphospholipid syndrome; ARB, angiotensin receptor blockers; AZA, azathioprine; BEL, belimumab; CNI, calcineurin inhibitor; CYC, cyclophosphamide; eGFR, estimated glomerular filtration rate; GC, </a:t>
            </a:r>
            <a:r>
              <a:rPr lang="en-GB" altLang="en-US" dirty="0" err="1">
                <a:latin typeface="Arial" panose="020B0604020202020204" pitchFamily="34" charset="0"/>
                <a:cs typeface="msgothic" charset="0"/>
              </a:rPr>
              <a:t>glucocortocoids</a:t>
            </a:r>
            <a:r>
              <a:rPr lang="en-GB" altLang="en-US" dirty="0">
                <a:latin typeface="Arial" panose="020B0604020202020204" pitchFamily="34" charset="0"/>
                <a:cs typeface="msgothic" charset="0"/>
              </a:rPr>
              <a:t>; HCQ, hydroxychloroquine; IV, intravenous; MMF, mycophenolate mofetil; MP, methylprednisolone; PO, per </a:t>
            </a:r>
            <a:r>
              <a:rPr lang="en-GB" altLang="en-US" dirty="0" err="1">
                <a:latin typeface="Arial" panose="020B0604020202020204" pitchFamily="34" charset="0"/>
                <a:cs typeface="msgothic" charset="0"/>
              </a:rPr>
              <a:t>os</a:t>
            </a:r>
            <a:r>
              <a:rPr lang="en-GB" altLang="en-US" dirty="0">
                <a:latin typeface="Arial" panose="020B0604020202020204" pitchFamily="34" charset="0"/>
                <a:cs typeface="msgothic" charset="0"/>
              </a:rPr>
              <a:t>; RTX, rituximab; SGLT2i, sodium glucose transporter 2 inhibitors; TAC, tacrolimus; </a:t>
            </a:r>
            <a:r>
              <a:rPr lang="en-GB" altLang="en-US" dirty="0" err="1">
                <a:latin typeface="Arial" panose="020B0604020202020204" pitchFamily="34" charset="0"/>
                <a:cs typeface="msgothic" charset="0"/>
              </a:rPr>
              <a:t>Upr</a:t>
            </a:r>
            <a:r>
              <a:rPr lang="en-GB" altLang="en-US" dirty="0">
                <a:latin typeface="Arial" panose="020B0604020202020204" pitchFamily="34" charset="0"/>
                <a:cs typeface="msgothic" charset="0"/>
              </a:rPr>
              <a:t>, urine protein; VKA, vitamin K antagonists; VOC, </a:t>
            </a:r>
            <a:r>
              <a:rPr lang="en-GB" altLang="en-US" dirty="0" err="1">
                <a:latin typeface="Arial" panose="020B0604020202020204" pitchFamily="34" charset="0"/>
                <a:cs typeface="msgothic" charset="0"/>
              </a:rPr>
              <a:t>voclosporin</a:t>
            </a:r>
            <a:r>
              <a:rPr lang="en-GB" altLang="en-US" dirty="0">
                <a:latin typeface="Arial" panose="020B0604020202020204" pitchFamily="34" charset="0"/>
                <a:cs typeface="msgothic" charset="0"/>
              </a:rPr>
              <a:t>.</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097" name="Text Box 1">
            <a:extLst>
              <a:ext uri="{FF2B5EF4-FFF2-40B4-BE49-F238E27FC236}">
                <a16:creationId xmlns:a16="http://schemas.microsoft.com/office/drawing/2014/main" id="{6E1AB5AF-125E-4FC5-7ED7-63432D9F8A0D}"/>
              </a:ext>
            </a:extLst>
          </p:cNvPr>
          <p:cNvSpPr txBox="1">
            <a:spLocks noChangeArrowheads="1"/>
          </p:cNvSpPr>
          <p:nvPr/>
        </p:nvSpPr>
        <p:spPr bwMode="auto">
          <a:xfrm>
            <a:off x="1587500" y="1006475"/>
            <a:ext cx="4595813" cy="3448050"/>
          </a:xfrm>
          <a:prstGeom prst="rect">
            <a:avLst/>
          </a:prstGeom>
          <a:solidFill>
            <a:srgbClr val="FFFFFF"/>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AU"/>
          </a:p>
        </p:txBody>
      </p:sp>
      <p:sp>
        <p:nvSpPr>
          <p:cNvPr id="4098" name="Text Box 2">
            <a:extLst>
              <a:ext uri="{FF2B5EF4-FFF2-40B4-BE49-F238E27FC236}">
                <a16:creationId xmlns:a16="http://schemas.microsoft.com/office/drawing/2014/main" id="{C9DF35B1-0055-7B67-6034-0D0A17F6308D}"/>
              </a:ext>
            </a:extLst>
          </p:cNvPr>
          <p:cNvSpPr txBox="1">
            <a:spLocks noGrp="1" noChangeArrowheads="1"/>
          </p:cNvSpPr>
          <p:nvPr>
            <p:ph type="body"/>
          </p:nvPr>
        </p:nvSpPr>
        <p:spPr bwMode="auto">
          <a:xfrm>
            <a:off x="1185863" y="4787900"/>
            <a:ext cx="5407025" cy="3825875"/>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p>
            <a:pPr marL="85725" indent="-85725" eaLnBrk="1">
              <a:lnSpc>
                <a:spcPct val="93000"/>
              </a:lnSpc>
              <a:spcBef>
                <a:spcPct val="0"/>
              </a:spcBef>
              <a:buSzPct val="45000"/>
              <a:buFont typeface="Wingdings" panose="05000000000000000000" pitchFamily="2" charset="2"/>
              <a:buNone/>
              <a:tabLst>
                <a:tab pos="723900" algn="l"/>
                <a:tab pos="1447800" algn="l"/>
                <a:tab pos="2171700" algn="l"/>
                <a:tab pos="2895600" algn="l"/>
                <a:tab pos="3619500" algn="l"/>
                <a:tab pos="4343400" algn="l"/>
                <a:tab pos="5067300" algn="l"/>
              </a:tabLst>
            </a:pPr>
            <a:r>
              <a:rPr lang="en-GB" altLang="en-US" dirty="0">
                <a:latin typeface="Arial" panose="020B0604020202020204" pitchFamily="34" charset="0"/>
                <a:cs typeface="msgothic" charset="0"/>
              </a:rPr>
              <a:t>Treatment of non-renal systemic lupus erythematosus. Top-to bottom sequence does not imply order of preference (</a:t>
            </a:r>
            <a:r>
              <a:rPr lang="en-GB" altLang="en-US" dirty="0" err="1">
                <a:latin typeface="Arial" panose="020B0604020202020204" pitchFamily="34" charset="0"/>
                <a:cs typeface="msgothic" charset="0"/>
              </a:rPr>
              <a:t>eg</a:t>
            </a:r>
            <a:r>
              <a:rPr lang="en-GB" altLang="en-US" dirty="0">
                <a:latin typeface="Arial" panose="020B0604020202020204" pitchFamily="34" charset="0"/>
                <a:cs typeface="msgothic" charset="0"/>
              </a:rPr>
              <a:t>, MTX, AZA and MMF are equal options for second-line therapy in mild disease or first-line therapy in moderate disease). *Mild disease: constitutional symptoms; mild arthritis; rash ≤9% body surface area; platelet count (PLTs) 50–100 × 10</a:t>
            </a:r>
            <a:r>
              <a:rPr lang="en-GB" altLang="en-US" baseline="33000" dirty="0">
                <a:latin typeface="Arial" panose="020B0604020202020204" pitchFamily="34" charset="0"/>
                <a:cs typeface="msgothic" charset="0"/>
              </a:rPr>
              <a:t>9</a:t>
            </a:r>
            <a:r>
              <a:rPr lang="en-GB" altLang="en-US" dirty="0">
                <a:latin typeface="Arial" panose="020B0604020202020204" pitchFamily="34" charset="0"/>
                <a:cs typeface="msgothic" charset="0"/>
              </a:rPr>
              <a:t>/L; SLEDAI≤6; BILAG C or ≤1 BILAG B manifestation. *Moderate disease: moderate–severe arthritis (‘RA-like’; rash 9%–18% BSA; PLTs 20–50×10</a:t>
            </a:r>
            <a:r>
              <a:rPr lang="en-GB" altLang="en-US" baseline="33000" dirty="0">
                <a:latin typeface="Arial" panose="020B0604020202020204" pitchFamily="34" charset="0"/>
                <a:cs typeface="msgothic" charset="0"/>
              </a:rPr>
              <a:t>9</a:t>
            </a:r>
            <a:r>
              <a:rPr lang="en-GB" altLang="en-US" dirty="0">
                <a:latin typeface="Arial" panose="020B0604020202020204" pitchFamily="34" charset="0"/>
                <a:cs typeface="msgothic" charset="0"/>
              </a:rPr>
              <a:t>/L; serositis; SLEDAI 7–12; ≥2 BILAG B manifestations). *Severe disease: major organ threatening disease (cerebritis, myelitis, pneumonitis, mesenteric vasculitis); thrombocytopenia with platelets&lt;20×10</a:t>
            </a:r>
            <a:r>
              <a:rPr lang="en-GB" altLang="en-US" baseline="33000" dirty="0">
                <a:latin typeface="Arial" panose="020B0604020202020204" pitchFamily="34" charset="0"/>
                <a:cs typeface="msgothic" charset="0"/>
              </a:rPr>
              <a:t>9</a:t>
            </a:r>
            <a:r>
              <a:rPr lang="en-GB" altLang="en-US" dirty="0">
                <a:latin typeface="Arial" panose="020B0604020202020204" pitchFamily="34" charset="0"/>
                <a:cs typeface="msgothic" charset="0"/>
              </a:rPr>
              <a:t>/L; TTP-like disease or acute </a:t>
            </a:r>
            <a:r>
              <a:rPr lang="en-GB" altLang="en-US" dirty="0" err="1">
                <a:latin typeface="Arial" panose="020B0604020202020204" pitchFamily="34" charset="0"/>
                <a:cs typeface="msgothic" charset="0"/>
              </a:rPr>
              <a:t>haemophagocytic</a:t>
            </a:r>
            <a:r>
              <a:rPr lang="en-GB" altLang="en-US" dirty="0">
                <a:latin typeface="Arial" panose="020B0604020202020204" pitchFamily="34" charset="0"/>
                <a:cs typeface="msgothic" charset="0"/>
              </a:rPr>
              <a:t> syndrome; rash&gt;18% BSA SLEDAI&gt;12; ≥1 BILAG A manifestations. </a:t>
            </a:r>
            <a:r>
              <a:rPr lang="en-GB" altLang="en-US" baseline="33000" dirty="0">
                <a:latin typeface="Arial" panose="020B0604020202020204" pitchFamily="34" charset="0"/>
                <a:cs typeface="msgothic" charset="0"/>
              </a:rPr>
              <a:t>†</a:t>
            </a:r>
            <a:r>
              <a:rPr lang="en-GB" altLang="en-US" dirty="0">
                <a:latin typeface="Arial" panose="020B0604020202020204" pitchFamily="34" charset="0"/>
                <a:cs typeface="msgothic" charset="0"/>
              </a:rPr>
              <a:t>Recommendation of belimumab and </a:t>
            </a:r>
            <a:r>
              <a:rPr lang="en-GB" altLang="en-US" dirty="0" err="1">
                <a:latin typeface="Arial" panose="020B0604020202020204" pitchFamily="34" charset="0"/>
                <a:cs typeface="msgothic" charset="0"/>
              </a:rPr>
              <a:t>anifrolumab</a:t>
            </a:r>
            <a:r>
              <a:rPr lang="en-GB" altLang="en-US" dirty="0">
                <a:latin typeface="Arial" panose="020B0604020202020204" pitchFamily="34" charset="0"/>
                <a:cs typeface="msgothic" charset="0"/>
              </a:rPr>
              <a:t> as first-line therapy in severe disease refers to cases of extrarenal SLE with non-major organ involvement, but extensive disease from skin, joints, and so on. The use of </a:t>
            </a:r>
            <a:r>
              <a:rPr lang="en-GB" altLang="en-US" dirty="0" err="1">
                <a:latin typeface="Arial" panose="020B0604020202020204" pitchFamily="34" charset="0"/>
                <a:cs typeface="msgothic" charset="0"/>
              </a:rPr>
              <a:t>anifrolumab</a:t>
            </a:r>
            <a:r>
              <a:rPr lang="en-GB" altLang="en-US" dirty="0">
                <a:latin typeface="Arial" panose="020B0604020202020204" pitchFamily="34" charset="0"/>
                <a:cs typeface="msgothic" charset="0"/>
              </a:rPr>
              <a:t> as add-on therapy in severe disease refers mainly to severe skin disease. For patients with severe neuropsychiatric disease, </a:t>
            </a:r>
            <a:r>
              <a:rPr lang="en-GB" altLang="en-US" dirty="0" err="1">
                <a:latin typeface="Arial" panose="020B0604020202020204" pitchFamily="34" charset="0"/>
                <a:cs typeface="msgothic" charset="0"/>
              </a:rPr>
              <a:t>anifrolumab</a:t>
            </a:r>
            <a:r>
              <a:rPr lang="en-GB" altLang="en-US" dirty="0">
                <a:latin typeface="Arial" panose="020B0604020202020204" pitchFamily="34" charset="0"/>
                <a:cs typeface="msgothic" charset="0"/>
              </a:rPr>
              <a:t> and belimumab are not recommended. ANI, </a:t>
            </a:r>
            <a:r>
              <a:rPr lang="en-GB" altLang="en-US" dirty="0" err="1">
                <a:latin typeface="Arial" panose="020B0604020202020204" pitchFamily="34" charset="0"/>
                <a:cs typeface="msgothic" charset="0"/>
              </a:rPr>
              <a:t>anifrolumab</a:t>
            </a:r>
            <a:r>
              <a:rPr lang="en-GB" altLang="en-US" dirty="0">
                <a:latin typeface="Arial" panose="020B0604020202020204" pitchFamily="34" charset="0"/>
                <a:cs typeface="msgothic" charset="0"/>
              </a:rPr>
              <a:t>; </a:t>
            </a:r>
            <a:r>
              <a:rPr lang="en-GB" altLang="en-US" dirty="0" err="1">
                <a:latin typeface="Arial" panose="020B0604020202020204" pitchFamily="34" charset="0"/>
                <a:cs typeface="msgothic" charset="0"/>
              </a:rPr>
              <a:t>aPL</a:t>
            </a:r>
            <a:r>
              <a:rPr lang="en-GB" altLang="en-US" dirty="0">
                <a:latin typeface="Arial" panose="020B0604020202020204" pitchFamily="34" charset="0"/>
                <a:cs typeface="msgothic" charset="0"/>
              </a:rPr>
              <a:t>, antiphospholipid </a:t>
            </a:r>
            <a:r>
              <a:rPr lang="en-GB" altLang="en-US" dirty="0" err="1">
                <a:latin typeface="Arial" panose="020B0604020202020204" pitchFamily="34" charset="0"/>
                <a:cs typeface="msgothic" charset="0"/>
              </a:rPr>
              <a:t>antbodies</a:t>
            </a:r>
            <a:r>
              <a:rPr lang="en-GB" altLang="en-US" dirty="0">
                <a:latin typeface="Arial" panose="020B0604020202020204" pitchFamily="34" charset="0"/>
                <a:cs typeface="msgothic" charset="0"/>
              </a:rPr>
              <a:t>; APS, antiphospholipid syndrome; AZA, azathioprine; BEL, belimumab; BILAG, British Isles Lupus Assessment Group; CNI, calcineurin inhibitor; CYC, cyclophosphamide; GC, </a:t>
            </a:r>
            <a:r>
              <a:rPr lang="en-GB" altLang="en-US" dirty="0" err="1">
                <a:latin typeface="Arial" panose="020B0604020202020204" pitchFamily="34" charset="0"/>
                <a:cs typeface="msgothic" charset="0"/>
              </a:rPr>
              <a:t>glucocortocoids</a:t>
            </a:r>
            <a:r>
              <a:rPr lang="en-GB" altLang="en-US" dirty="0">
                <a:latin typeface="Arial" panose="020B0604020202020204" pitchFamily="34" charset="0"/>
                <a:cs typeface="msgothic" charset="0"/>
              </a:rPr>
              <a:t>; HCQ, hydroxychloroquine; IV, intravenous; MMF, mycophenolate mofetil; MTX, methotrexate; PO, per </a:t>
            </a:r>
            <a:r>
              <a:rPr lang="en-GB" altLang="en-US" dirty="0" err="1">
                <a:latin typeface="Arial" panose="020B0604020202020204" pitchFamily="34" charset="0"/>
                <a:cs typeface="msgothic" charset="0"/>
              </a:rPr>
              <a:t>os</a:t>
            </a:r>
            <a:r>
              <a:rPr lang="en-GB" altLang="en-US" dirty="0">
                <a:latin typeface="Arial" panose="020B0604020202020204" pitchFamily="34" charset="0"/>
                <a:cs typeface="msgothic" charset="0"/>
              </a:rPr>
              <a:t>; RTX, rituximab; SLEDAI, SLE Disease Activity Index; VKA, vitamin K antagonists.</a:t>
            </a:r>
          </a:p>
        </p:txBody>
      </p:sp>
    </p:spTree>
  </p:cSld>
  <p:clrMapOvr>
    <a:masterClrMapping/>
  </p:clrMapOvr>
</p:notes>
</file>

<file path=ppt/slideLayouts/_rels/slideLayout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Pr>
        <a:solidFill>
          <a:srgbClr val="FFF7F5"/>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C17A95C1-3B70-6F17-5EA8-ADD441DCD158}"/>
              </a:ext>
            </a:extLst>
          </p:cNvPr>
          <p:cNvSpPr/>
          <p:nvPr userDrawn="1"/>
        </p:nvSpPr>
        <p:spPr>
          <a:xfrm rot="16200000">
            <a:off x="-1695126" y="3950429"/>
            <a:ext cx="5455143" cy="360000"/>
          </a:xfrm>
          <a:prstGeom prst="rect">
            <a:avLst/>
          </a:prstGeom>
          <a:solidFill>
            <a:srgbClr val="907393"/>
          </a:solidFill>
          <a:ln>
            <a:solidFill>
              <a:srgbClr val="90739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itle 1">
            <a:extLst>
              <a:ext uri="{FF2B5EF4-FFF2-40B4-BE49-F238E27FC236}">
                <a16:creationId xmlns:a16="http://schemas.microsoft.com/office/drawing/2014/main" id="{B228EFA7-71C9-7D15-7F31-800DC5F553E8}"/>
              </a:ext>
            </a:extLst>
          </p:cNvPr>
          <p:cNvSpPr>
            <a:spLocks noGrp="1"/>
          </p:cNvSpPr>
          <p:nvPr>
            <p:ph type="ctrTitle"/>
          </p:nvPr>
        </p:nvSpPr>
        <p:spPr>
          <a:xfrm>
            <a:off x="1524000" y="1122363"/>
            <a:ext cx="9144000" cy="2387600"/>
          </a:xfrm>
          <a:solidFill>
            <a:srgbClr val="D1A4D7"/>
          </a:solidFill>
        </p:spPr>
        <p:txBody>
          <a:bodyPr anchor="b"/>
          <a:lstStyle>
            <a:lvl1pPr algn="ctr">
              <a:defRPr sz="6000"/>
            </a:lvl1pPr>
          </a:lstStyle>
          <a:p>
            <a:r>
              <a:rPr lang="en-GB"/>
              <a:t>Click to edit Master title style</a:t>
            </a:r>
            <a:endParaRPr lang="en-US"/>
          </a:p>
        </p:txBody>
      </p:sp>
      <p:sp>
        <p:nvSpPr>
          <p:cNvPr id="3" name="Subtitle 2">
            <a:extLst>
              <a:ext uri="{FF2B5EF4-FFF2-40B4-BE49-F238E27FC236}">
                <a16:creationId xmlns:a16="http://schemas.microsoft.com/office/drawing/2014/main" id="{8156510B-7106-B84D-D2C8-D423FCE9C9CD}"/>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a:p>
        </p:txBody>
      </p:sp>
      <p:sp>
        <p:nvSpPr>
          <p:cNvPr id="4" name="Date Placeholder 3">
            <a:extLst>
              <a:ext uri="{FF2B5EF4-FFF2-40B4-BE49-F238E27FC236}">
                <a16:creationId xmlns:a16="http://schemas.microsoft.com/office/drawing/2014/main" id="{13C514CD-56BF-4561-7451-48F995E874FA}"/>
              </a:ext>
            </a:extLst>
          </p:cNvPr>
          <p:cNvSpPr>
            <a:spLocks noGrp="1"/>
          </p:cNvSpPr>
          <p:nvPr>
            <p:ph type="dt" sz="half" idx="10"/>
          </p:nvPr>
        </p:nvSpPr>
        <p:spPr/>
        <p:txBody>
          <a:bodyPr/>
          <a:lstStyle/>
          <a:p>
            <a:fld id="{C921980B-A693-EE48-8C26-991DD8B5D638}" type="datetime1">
              <a:rPr lang="en-MY" smtClean="0"/>
              <a:t>28/6/2024</a:t>
            </a:fld>
            <a:endParaRPr lang="en-US"/>
          </a:p>
        </p:txBody>
      </p:sp>
      <p:sp>
        <p:nvSpPr>
          <p:cNvPr id="5" name="Footer Placeholder 4">
            <a:extLst>
              <a:ext uri="{FF2B5EF4-FFF2-40B4-BE49-F238E27FC236}">
                <a16:creationId xmlns:a16="http://schemas.microsoft.com/office/drawing/2014/main" id="{8873AA9E-D51C-EEDA-9A2B-A54D9862AB0C}"/>
              </a:ext>
            </a:extLst>
          </p:cNvPr>
          <p:cNvSpPr>
            <a:spLocks noGrp="1"/>
          </p:cNvSpPr>
          <p:nvPr>
            <p:ph type="ftr" sz="quarter" idx="11"/>
          </p:nvPr>
        </p:nvSpPr>
        <p:spPr/>
        <p:txBody>
          <a:bodyPr/>
          <a:lstStyle/>
          <a:p>
            <a:r>
              <a:rPr lang="en-US" dirty="0"/>
              <a:t>Clinical Practice Guidelines Management of Systemic Lupus Erythematosus</a:t>
            </a:r>
          </a:p>
        </p:txBody>
      </p:sp>
      <p:sp>
        <p:nvSpPr>
          <p:cNvPr id="6" name="Slide Number Placeholder 5">
            <a:extLst>
              <a:ext uri="{FF2B5EF4-FFF2-40B4-BE49-F238E27FC236}">
                <a16:creationId xmlns:a16="http://schemas.microsoft.com/office/drawing/2014/main" id="{F9E87C81-6F9E-7998-E0E9-F7EEB7D435BC}"/>
              </a:ext>
            </a:extLst>
          </p:cNvPr>
          <p:cNvSpPr>
            <a:spLocks noGrp="1"/>
          </p:cNvSpPr>
          <p:nvPr>
            <p:ph type="sldNum" sz="quarter" idx="12"/>
          </p:nvPr>
        </p:nvSpPr>
        <p:spPr/>
        <p:txBody>
          <a:bodyPr/>
          <a:lstStyle/>
          <a:p>
            <a:fld id="{735FCF33-A321-0F49-A25D-3943EB967B5D}" type="slidenum">
              <a:rPr lang="en-US" smtClean="0"/>
              <a:t>‹#›</a:t>
            </a:fld>
            <a:endParaRPr lang="en-US"/>
          </a:p>
        </p:txBody>
      </p:sp>
      <p:sp>
        <p:nvSpPr>
          <p:cNvPr id="9" name="Rectangle 8">
            <a:extLst>
              <a:ext uri="{FF2B5EF4-FFF2-40B4-BE49-F238E27FC236}">
                <a16:creationId xmlns:a16="http://schemas.microsoft.com/office/drawing/2014/main" id="{5BA56FAC-3DA1-BC32-D308-E66E1A7BAB79}"/>
              </a:ext>
            </a:extLst>
          </p:cNvPr>
          <p:cNvSpPr/>
          <p:nvPr userDrawn="1"/>
        </p:nvSpPr>
        <p:spPr>
          <a:xfrm>
            <a:off x="586408" y="546652"/>
            <a:ext cx="11605591" cy="365125"/>
          </a:xfrm>
          <a:prstGeom prst="rect">
            <a:avLst/>
          </a:prstGeom>
          <a:solidFill>
            <a:srgbClr val="907393"/>
          </a:solidFill>
          <a:ln>
            <a:solidFill>
              <a:srgbClr val="90739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8" name="Picture 7">
            <a:extLst>
              <a:ext uri="{FF2B5EF4-FFF2-40B4-BE49-F238E27FC236}">
                <a16:creationId xmlns:a16="http://schemas.microsoft.com/office/drawing/2014/main" id="{30B71231-9E91-2351-41DD-EF2321EEA345}"/>
              </a:ext>
            </a:extLst>
          </p:cNvPr>
          <p:cNvPicPr>
            <a:picLocks noChangeAspect="1"/>
          </p:cNvPicPr>
          <p:nvPr userDrawn="1"/>
        </p:nvPicPr>
        <p:blipFill>
          <a:blip r:embed="rId2">
            <a:extLst>
              <a:ext uri="{BEBA8EAE-BF5A-486C-A8C5-ECC9F3942E4B}">
                <a14:imgProps xmlns:a14="http://schemas.microsoft.com/office/drawing/2010/main">
                  <a14:imgLayer r:embed="rId3">
                    <a14:imgEffect>
                      <a14:backgroundRemoval t="9984" b="89936" l="8933" r="89973">
                        <a14:foregroundMark x1="77211" y1="83977" x2="77211" y2="83977"/>
                        <a14:foregroundMark x1="75023" y1="81965" x2="59344" y2="83977"/>
                        <a14:foregroundMark x1="79490" y1="81965" x2="52598" y2="75040"/>
                        <a14:foregroundMark x1="24613" y1="38486" x2="14585" y2="70531"/>
                        <a14:foregroundMark x1="14585" y1="70531" x2="21240" y2="62238"/>
                        <a14:foregroundMark x1="80583" y1="80998" x2="79490" y2="80032"/>
                        <a14:foregroundMark x1="8933" y1="71095" x2="8933" y2="71095"/>
                        <a14:foregroundMark x1="73838" y1="75040" x2="73838" y2="75040"/>
                        <a14:foregroundMark x1="82862" y1="75040" x2="73838" y2="86957"/>
                        <a14:foregroundMark x1="73838" y1="88889" x2="68277" y2="83011"/>
                        <a14:foregroundMark x1="54877" y1="88889" x2="54877" y2="88889"/>
                        <a14:foregroundMark x1="67183" y1="85910" x2="76117" y2="86957"/>
                        <a14:foregroundMark x1="22425" y1="49356" x2="50410" y2="73510"/>
                        <a14:foregroundMark x1="50410" y1="73510" x2="82862" y2="74074"/>
                      </a14:backgroundRemoval>
                    </a14:imgEffect>
                  </a14:imgLayer>
                </a14:imgProps>
              </a:ext>
            </a:extLst>
          </a:blip>
          <a:stretch>
            <a:fillRect/>
          </a:stretch>
        </p:blipFill>
        <p:spPr>
          <a:xfrm>
            <a:off x="-1" y="62546"/>
            <a:ext cx="2365513" cy="2680626"/>
          </a:xfrm>
          <a:prstGeom prst="rect">
            <a:avLst/>
          </a:prstGeom>
        </p:spPr>
      </p:pic>
      <p:sp>
        <p:nvSpPr>
          <p:cNvPr id="11" name="Footer Placeholder 3">
            <a:extLst>
              <a:ext uri="{FF2B5EF4-FFF2-40B4-BE49-F238E27FC236}">
                <a16:creationId xmlns:a16="http://schemas.microsoft.com/office/drawing/2014/main" id="{7A368F1D-FBC6-867D-48D3-11B22969AEFF}"/>
              </a:ext>
            </a:extLst>
          </p:cNvPr>
          <p:cNvSpPr txBox="1">
            <a:spLocks/>
          </p:cNvSpPr>
          <p:nvPr userDrawn="1"/>
        </p:nvSpPr>
        <p:spPr>
          <a:xfrm>
            <a:off x="3497580" y="6356349"/>
            <a:ext cx="52578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lumMod val="50000"/>
                    <a:lumOff val="50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t>Clinical Practice Guidelines Management of Systemic Lupus Erythematosus</a:t>
            </a:r>
            <a:endParaRPr lang="en-US" dirty="0"/>
          </a:p>
        </p:txBody>
      </p:sp>
    </p:spTree>
    <p:extLst>
      <p:ext uri="{BB962C8B-B14F-4D97-AF65-F5344CB8AC3E}">
        <p14:creationId xmlns:p14="http://schemas.microsoft.com/office/powerpoint/2010/main" val="58936020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6A98C5-0785-E13D-B5B3-01664F719089}"/>
              </a:ext>
            </a:extLst>
          </p:cNvPr>
          <p:cNvSpPr>
            <a:spLocks noGrp="1"/>
          </p:cNvSpPr>
          <p:nvPr>
            <p:ph type="title"/>
          </p:nvPr>
        </p:nvSpPr>
        <p:spPr/>
        <p:txBody>
          <a:bodyPr/>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71865AFC-5512-4CA7-6885-5F8ABED52090}"/>
              </a:ext>
            </a:extLst>
          </p:cNvPr>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E0FCCD4A-9FC0-AAE0-32F8-AC6755424C74}"/>
              </a:ext>
            </a:extLst>
          </p:cNvPr>
          <p:cNvSpPr>
            <a:spLocks noGrp="1"/>
          </p:cNvSpPr>
          <p:nvPr>
            <p:ph type="dt" sz="half" idx="10"/>
          </p:nvPr>
        </p:nvSpPr>
        <p:spPr/>
        <p:txBody>
          <a:bodyPr/>
          <a:lstStyle/>
          <a:p>
            <a:fld id="{83CA1800-FB03-6B4F-AC5D-FF2489AE4E69}" type="datetime1">
              <a:rPr lang="en-MY" smtClean="0"/>
              <a:t>28/6/2024</a:t>
            </a:fld>
            <a:endParaRPr lang="en-US"/>
          </a:p>
        </p:txBody>
      </p:sp>
      <p:sp>
        <p:nvSpPr>
          <p:cNvPr id="5" name="Footer Placeholder 4">
            <a:extLst>
              <a:ext uri="{FF2B5EF4-FFF2-40B4-BE49-F238E27FC236}">
                <a16:creationId xmlns:a16="http://schemas.microsoft.com/office/drawing/2014/main" id="{0FC0FC84-849B-2BCE-200C-192F86DE049F}"/>
              </a:ext>
            </a:extLst>
          </p:cNvPr>
          <p:cNvSpPr>
            <a:spLocks noGrp="1"/>
          </p:cNvSpPr>
          <p:nvPr>
            <p:ph type="ftr" sz="quarter" idx="11"/>
          </p:nvPr>
        </p:nvSpPr>
        <p:spPr/>
        <p:txBody>
          <a:bodyPr/>
          <a:lstStyle/>
          <a:p>
            <a:r>
              <a:rPr lang="en-US"/>
              <a:t>Clinical Practice Guidelines Systemic Lupus Erythematosus</a:t>
            </a:r>
          </a:p>
        </p:txBody>
      </p:sp>
      <p:sp>
        <p:nvSpPr>
          <p:cNvPr id="6" name="Slide Number Placeholder 5">
            <a:extLst>
              <a:ext uri="{FF2B5EF4-FFF2-40B4-BE49-F238E27FC236}">
                <a16:creationId xmlns:a16="http://schemas.microsoft.com/office/drawing/2014/main" id="{CC57E1C3-5EEC-0280-E3EE-564894CA5F7F}"/>
              </a:ext>
            </a:extLst>
          </p:cNvPr>
          <p:cNvSpPr>
            <a:spLocks noGrp="1"/>
          </p:cNvSpPr>
          <p:nvPr>
            <p:ph type="sldNum" sz="quarter" idx="12"/>
          </p:nvPr>
        </p:nvSpPr>
        <p:spPr/>
        <p:txBody>
          <a:bodyPr/>
          <a:lstStyle/>
          <a:p>
            <a:fld id="{735FCF33-A321-0F49-A25D-3943EB967B5D}" type="slidenum">
              <a:rPr lang="en-US" smtClean="0"/>
              <a:t>‹#›</a:t>
            </a:fld>
            <a:endParaRPr lang="en-US"/>
          </a:p>
        </p:txBody>
      </p:sp>
      <p:pic>
        <p:nvPicPr>
          <p:cNvPr id="7" name="Picture 6">
            <a:extLst>
              <a:ext uri="{FF2B5EF4-FFF2-40B4-BE49-F238E27FC236}">
                <a16:creationId xmlns:a16="http://schemas.microsoft.com/office/drawing/2014/main" id="{5F6ED186-3567-C65E-99E9-13216CA532B3}"/>
              </a:ext>
            </a:extLst>
          </p:cNvPr>
          <p:cNvPicPr>
            <a:picLocks noChangeAspect="1"/>
          </p:cNvPicPr>
          <p:nvPr userDrawn="1"/>
        </p:nvPicPr>
        <p:blipFill>
          <a:blip r:embed="rId2">
            <a:extLst>
              <a:ext uri="{BEBA8EAE-BF5A-486C-A8C5-ECC9F3942E4B}">
                <a14:imgProps xmlns:a14="http://schemas.microsoft.com/office/drawing/2010/main">
                  <a14:imgLayer r:embed="rId3">
                    <a14:imgEffect>
                      <a14:backgroundRemoval t="9984" b="89936" l="8933" r="89973">
                        <a14:foregroundMark x1="77211" y1="83977" x2="77211" y2="83977"/>
                        <a14:foregroundMark x1="75023" y1="81965" x2="59344" y2="83977"/>
                        <a14:foregroundMark x1="79490" y1="81965" x2="52598" y2="75040"/>
                        <a14:foregroundMark x1="24613" y1="38486" x2="14585" y2="70531"/>
                        <a14:foregroundMark x1="14585" y1="70531" x2="21240" y2="62238"/>
                        <a14:foregroundMark x1="80583" y1="80998" x2="79490" y2="80032"/>
                        <a14:foregroundMark x1="8933" y1="71095" x2="8933" y2="71095"/>
                        <a14:foregroundMark x1="73838" y1="75040" x2="73838" y2="75040"/>
                        <a14:foregroundMark x1="82862" y1="75040" x2="73838" y2="86957"/>
                        <a14:foregroundMark x1="73838" y1="88889" x2="68277" y2="83011"/>
                        <a14:foregroundMark x1="54877" y1="88889" x2="54877" y2="88889"/>
                        <a14:foregroundMark x1="67183" y1="85910" x2="76117" y2="86957"/>
                        <a14:foregroundMark x1="22425" y1="49356" x2="50410" y2="73510"/>
                        <a14:foregroundMark x1="50410" y1="73510" x2="82862" y2="74074"/>
                      </a14:backgroundRemoval>
                    </a14:imgEffect>
                  </a14:imgLayer>
                </a14:imgProps>
              </a:ext>
            </a:extLst>
          </a:blip>
          <a:stretch>
            <a:fillRect/>
          </a:stretch>
        </p:blipFill>
        <p:spPr>
          <a:xfrm>
            <a:off x="-1" y="62546"/>
            <a:ext cx="1276349" cy="1446373"/>
          </a:xfrm>
          <a:prstGeom prst="rect">
            <a:avLst/>
          </a:prstGeom>
        </p:spPr>
      </p:pic>
      <p:sp>
        <p:nvSpPr>
          <p:cNvPr id="8" name="Footer Placeholder 3">
            <a:extLst>
              <a:ext uri="{FF2B5EF4-FFF2-40B4-BE49-F238E27FC236}">
                <a16:creationId xmlns:a16="http://schemas.microsoft.com/office/drawing/2014/main" id="{1083F0E8-1F23-3BCF-1F54-3C62D5157C06}"/>
              </a:ext>
            </a:extLst>
          </p:cNvPr>
          <p:cNvSpPr txBox="1">
            <a:spLocks/>
          </p:cNvSpPr>
          <p:nvPr userDrawn="1"/>
        </p:nvSpPr>
        <p:spPr>
          <a:xfrm>
            <a:off x="3611880" y="6356349"/>
            <a:ext cx="52578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lumMod val="50000"/>
                    <a:lumOff val="50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t>Clinical Practice Guidelines Management of Systemic Lupus Erythematosus</a:t>
            </a:r>
            <a:endParaRPr lang="en-US" dirty="0"/>
          </a:p>
        </p:txBody>
      </p:sp>
    </p:spTree>
    <p:extLst>
      <p:ext uri="{BB962C8B-B14F-4D97-AF65-F5344CB8AC3E}">
        <p14:creationId xmlns:p14="http://schemas.microsoft.com/office/powerpoint/2010/main" val="82700356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4FF16922-28C8-3044-0D91-5D424F096FE4}"/>
              </a:ext>
            </a:extLst>
          </p:cNvPr>
          <p:cNvSpPr>
            <a:spLocks noGrp="1"/>
          </p:cNvSpPr>
          <p:nvPr>
            <p:ph type="title" orient="vert"/>
          </p:nvPr>
        </p:nvSpPr>
        <p:spPr>
          <a:xfrm>
            <a:off x="8724900" y="365125"/>
            <a:ext cx="2628900" cy="5811838"/>
          </a:xfrm>
        </p:spPr>
        <p:txBody>
          <a:bodyPr vert="eaVert"/>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E839F226-8DC3-6057-21F8-158ECD69EFC6}"/>
              </a:ext>
            </a:extLst>
          </p:cNvPr>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0F76E6AB-B9A6-AA2D-483E-BD1EF3C89D95}"/>
              </a:ext>
            </a:extLst>
          </p:cNvPr>
          <p:cNvSpPr>
            <a:spLocks noGrp="1"/>
          </p:cNvSpPr>
          <p:nvPr>
            <p:ph type="dt" sz="half" idx="10"/>
          </p:nvPr>
        </p:nvSpPr>
        <p:spPr/>
        <p:txBody>
          <a:bodyPr/>
          <a:lstStyle/>
          <a:p>
            <a:fld id="{ED003AD9-7637-A64E-85B1-1609B8EBC87A}" type="datetime1">
              <a:rPr lang="en-MY" smtClean="0"/>
              <a:t>28/6/2024</a:t>
            </a:fld>
            <a:endParaRPr lang="en-US"/>
          </a:p>
        </p:txBody>
      </p:sp>
      <p:sp>
        <p:nvSpPr>
          <p:cNvPr id="5" name="Footer Placeholder 4">
            <a:extLst>
              <a:ext uri="{FF2B5EF4-FFF2-40B4-BE49-F238E27FC236}">
                <a16:creationId xmlns:a16="http://schemas.microsoft.com/office/drawing/2014/main" id="{EC179CAA-E3B2-718D-5BA7-E28638F35629}"/>
              </a:ext>
            </a:extLst>
          </p:cNvPr>
          <p:cNvSpPr>
            <a:spLocks noGrp="1"/>
          </p:cNvSpPr>
          <p:nvPr>
            <p:ph type="ftr" sz="quarter" idx="11"/>
          </p:nvPr>
        </p:nvSpPr>
        <p:spPr/>
        <p:txBody>
          <a:bodyPr/>
          <a:lstStyle/>
          <a:p>
            <a:r>
              <a:rPr lang="en-US"/>
              <a:t>Clinical Practice Guidelines Systemic Lupus Erythematosus</a:t>
            </a:r>
          </a:p>
        </p:txBody>
      </p:sp>
      <p:sp>
        <p:nvSpPr>
          <p:cNvPr id="6" name="Slide Number Placeholder 5">
            <a:extLst>
              <a:ext uri="{FF2B5EF4-FFF2-40B4-BE49-F238E27FC236}">
                <a16:creationId xmlns:a16="http://schemas.microsoft.com/office/drawing/2014/main" id="{17489BAF-1999-6DA4-520C-0952F3DE717A}"/>
              </a:ext>
            </a:extLst>
          </p:cNvPr>
          <p:cNvSpPr>
            <a:spLocks noGrp="1"/>
          </p:cNvSpPr>
          <p:nvPr>
            <p:ph type="sldNum" sz="quarter" idx="12"/>
          </p:nvPr>
        </p:nvSpPr>
        <p:spPr/>
        <p:txBody>
          <a:bodyPr/>
          <a:lstStyle/>
          <a:p>
            <a:fld id="{735FCF33-A321-0F49-A25D-3943EB967B5D}" type="slidenum">
              <a:rPr lang="en-US" smtClean="0"/>
              <a:t>‹#›</a:t>
            </a:fld>
            <a:endParaRPr lang="en-US"/>
          </a:p>
        </p:txBody>
      </p:sp>
      <p:sp>
        <p:nvSpPr>
          <p:cNvPr id="7" name="Footer Placeholder 3">
            <a:extLst>
              <a:ext uri="{FF2B5EF4-FFF2-40B4-BE49-F238E27FC236}">
                <a16:creationId xmlns:a16="http://schemas.microsoft.com/office/drawing/2014/main" id="{6EA3815E-ED2D-40D0-9D79-9DC566FD1BC1}"/>
              </a:ext>
            </a:extLst>
          </p:cNvPr>
          <p:cNvSpPr txBox="1">
            <a:spLocks/>
          </p:cNvSpPr>
          <p:nvPr userDrawn="1"/>
        </p:nvSpPr>
        <p:spPr>
          <a:xfrm>
            <a:off x="3611880" y="6356984"/>
            <a:ext cx="52578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lumMod val="50000"/>
                    <a:lumOff val="50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t>Clinical Practice Guidelines Management of Systemic Lupus Erythematosus</a:t>
            </a:r>
            <a:endParaRPr lang="en-US" dirty="0"/>
          </a:p>
        </p:txBody>
      </p:sp>
    </p:spTree>
    <p:extLst>
      <p:ext uri="{BB962C8B-B14F-4D97-AF65-F5344CB8AC3E}">
        <p14:creationId xmlns:p14="http://schemas.microsoft.com/office/powerpoint/2010/main" val="147312547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D2E686-338D-D1A8-2B10-8FDAFC9BE52A}"/>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B3E6CBA7-3364-A010-B74D-DEFD205DD547}"/>
              </a:ext>
            </a:extLst>
          </p:cNvPr>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4525B55B-4C52-B742-2C2A-CB5FCFDD08DF}"/>
              </a:ext>
            </a:extLst>
          </p:cNvPr>
          <p:cNvSpPr>
            <a:spLocks noGrp="1"/>
          </p:cNvSpPr>
          <p:nvPr>
            <p:ph type="dt" sz="half" idx="10"/>
          </p:nvPr>
        </p:nvSpPr>
        <p:spPr/>
        <p:txBody>
          <a:bodyPr/>
          <a:lstStyle/>
          <a:p>
            <a:fld id="{2601C23C-272E-344C-B1BB-CF493FC34CC3}" type="datetime1">
              <a:rPr lang="en-MY" smtClean="0"/>
              <a:t>28/6/2024</a:t>
            </a:fld>
            <a:endParaRPr lang="en-US"/>
          </a:p>
        </p:txBody>
      </p:sp>
      <p:sp>
        <p:nvSpPr>
          <p:cNvPr id="5" name="Footer Placeholder 4">
            <a:extLst>
              <a:ext uri="{FF2B5EF4-FFF2-40B4-BE49-F238E27FC236}">
                <a16:creationId xmlns:a16="http://schemas.microsoft.com/office/drawing/2014/main" id="{678BEB3E-E535-4A3B-E069-2FDC469F5CED}"/>
              </a:ext>
            </a:extLst>
          </p:cNvPr>
          <p:cNvSpPr>
            <a:spLocks noGrp="1"/>
          </p:cNvSpPr>
          <p:nvPr>
            <p:ph type="ftr" sz="quarter" idx="11"/>
          </p:nvPr>
        </p:nvSpPr>
        <p:spPr/>
        <p:txBody>
          <a:bodyPr/>
          <a:lstStyle/>
          <a:p>
            <a:r>
              <a:rPr lang="en-US" dirty="0"/>
              <a:t>Clinical Practice Guidelines Systemic Lupus Erythematosus</a:t>
            </a:r>
          </a:p>
        </p:txBody>
      </p:sp>
      <p:sp>
        <p:nvSpPr>
          <p:cNvPr id="6" name="Slide Number Placeholder 5">
            <a:extLst>
              <a:ext uri="{FF2B5EF4-FFF2-40B4-BE49-F238E27FC236}">
                <a16:creationId xmlns:a16="http://schemas.microsoft.com/office/drawing/2014/main" id="{5EB45FB9-9A89-791A-20F8-965C42725ED5}"/>
              </a:ext>
            </a:extLst>
          </p:cNvPr>
          <p:cNvSpPr>
            <a:spLocks noGrp="1"/>
          </p:cNvSpPr>
          <p:nvPr>
            <p:ph type="sldNum" sz="quarter" idx="12"/>
          </p:nvPr>
        </p:nvSpPr>
        <p:spPr/>
        <p:txBody>
          <a:bodyPr/>
          <a:lstStyle/>
          <a:p>
            <a:fld id="{735FCF33-A321-0F49-A25D-3943EB967B5D}" type="slidenum">
              <a:rPr lang="en-US" smtClean="0"/>
              <a:t>‹#›</a:t>
            </a:fld>
            <a:endParaRPr lang="en-US"/>
          </a:p>
        </p:txBody>
      </p:sp>
      <p:pic>
        <p:nvPicPr>
          <p:cNvPr id="7" name="Picture 6">
            <a:extLst>
              <a:ext uri="{FF2B5EF4-FFF2-40B4-BE49-F238E27FC236}">
                <a16:creationId xmlns:a16="http://schemas.microsoft.com/office/drawing/2014/main" id="{D56B7400-7490-3EE1-4FC4-05FA90C19E05}"/>
              </a:ext>
            </a:extLst>
          </p:cNvPr>
          <p:cNvPicPr>
            <a:picLocks noChangeAspect="1"/>
          </p:cNvPicPr>
          <p:nvPr userDrawn="1"/>
        </p:nvPicPr>
        <p:blipFill>
          <a:blip r:embed="rId2">
            <a:extLst>
              <a:ext uri="{BEBA8EAE-BF5A-486C-A8C5-ECC9F3942E4B}">
                <a14:imgProps xmlns:a14="http://schemas.microsoft.com/office/drawing/2010/main">
                  <a14:imgLayer r:embed="rId3">
                    <a14:imgEffect>
                      <a14:backgroundRemoval t="9984" b="89936" l="8933" r="89973">
                        <a14:foregroundMark x1="77211" y1="83977" x2="77211" y2="83977"/>
                        <a14:foregroundMark x1="75023" y1="81965" x2="59344" y2="83977"/>
                        <a14:foregroundMark x1="79490" y1="81965" x2="52598" y2="75040"/>
                        <a14:foregroundMark x1="24613" y1="38486" x2="14585" y2="70531"/>
                        <a14:foregroundMark x1="14585" y1="70531" x2="21240" y2="62238"/>
                        <a14:foregroundMark x1="80583" y1="80998" x2="79490" y2="80032"/>
                        <a14:foregroundMark x1="8933" y1="71095" x2="8933" y2="71095"/>
                        <a14:foregroundMark x1="73838" y1="75040" x2="73838" y2="75040"/>
                        <a14:foregroundMark x1="82862" y1="75040" x2="73838" y2="86957"/>
                        <a14:foregroundMark x1="73838" y1="88889" x2="68277" y2="83011"/>
                        <a14:foregroundMark x1="54877" y1="88889" x2="54877" y2="88889"/>
                        <a14:foregroundMark x1="67183" y1="85910" x2="76117" y2="86957"/>
                        <a14:foregroundMark x1="22425" y1="49356" x2="50410" y2="73510"/>
                        <a14:foregroundMark x1="50410" y1="73510" x2="82862" y2="74074"/>
                      </a14:backgroundRemoval>
                    </a14:imgEffect>
                  </a14:imgLayer>
                </a14:imgProps>
              </a:ext>
            </a:extLst>
          </a:blip>
          <a:stretch>
            <a:fillRect/>
          </a:stretch>
        </p:blipFill>
        <p:spPr>
          <a:xfrm>
            <a:off x="-1" y="62546"/>
            <a:ext cx="1276349" cy="1446373"/>
          </a:xfrm>
          <a:prstGeom prst="rect">
            <a:avLst/>
          </a:prstGeom>
        </p:spPr>
      </p:pic>
      <p:sp>
        <p:nvSpPr>
          <p:cNvPr id="8" name="Footer Placeholder 3">
            <a:extLst>
              <a:ext uri="{FF2B5EF4-FFF2-40B4-BE49-F238E27FC236}">
                <a16:creationId xmlns:a16="http://schemas.microsoft.com/office/drawing/2014/main" id="{FB2CA8E4-ED71-9ADE-A3BA-C2354AF8F5D5}"/>
              </a:ext>
            </a:extLst>
          </p:cNvPr>
          <p:cNvSpPr txBox="1">
            <a:spLocks/>
          </p:cNvSpPr>
          <p:nvPr userDrawn="1"/>
        </p:nvSpPr>
        <p:spPr>
          <a:xfrm>
            <a:off x="3611880" y="6356348"/>
            <a:ext cx="52578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lumMod val="50000"/>
                    <a:lumOff val="50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t>Clinical Practice Guidelines Management of Systemic Lupus Erythematosus</a:t>
            </a:r>
            <a:endParaRPr lang="en-US" dirty="0"/>
          </a:p>
        </p:txBody>
      </p:sp>
    </p:spTree>
    <p:extLst>
      <p:ext uri="{BB962C8B-B14F-4D97-AF65-F5344CB8AC3E}">
        <p14:creationId xmlns:p14="http://schemas.microsoft.com/office/powerpoint/2010/main" val="180435848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4004425-2F12-FC87-7814-DE9847060E7F}"/>
              </a:ext>
            </a:extLst>
          </p:cNvPr>
          <p:cNvSpPr>
            <a:spLocks noGrp="1"/>
          </p:cNvSpPr>
          <p:nvPr>
            <p:ph type="title"/>
          </p:nvPr>
        </p:nvSpPr>
        <p:spPr>
          <a:xfrm>
            <a:off x="831850" y="1709738"/>
            <a:ext cx="10515600" cy="2852737"/>
          </a:xfrm>
        </p:spPr>
        <p:txBody>
          <a:bodyPr anchor="b"/>
          <a:lstStyle>
            <a:lvl1pPr>
              <a:defRPr sz="6000"/>
            </a:lvl1pPr>
          </a:lstStyle>
          <a:p>
            <a:r>
              <a:rPr lang="en-GB"/>
              <a:t>Click to edit Master title style</a:t>
            </a:r>
            <a:endParaRPr lang="en-US"/>
          </a:p>
        </p:txBody>
      </p:sp>
      <p:sp>
        <p:nvSpPr>
          <p:cNvPr id="3" name="Text Placeholder 2">
            <a:extLst>
              <a:ext uri="{FF2B5EF4-FFF2-40B4-BE49-F238E27FC236}">
                <a16:creationId xmlns:a16="http://schemas.microsoft.com/office/drawing/2014/main" id="{EA8832A1-0409-59C9-8FE2-F6ED69353831}"/>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a:extLst>
              <a:ext uri="{FF2B5EF4-FFF2-40B4-BE49-F238E27FC236}">
                <a16:creationId xmlns:a16="http://schemas.microsoft.com/office/drawing/2014/main" id="{BA12C18A-B2BE-D5CA-76D3-38CD9BA6EDDC}"/>
              </a:ext>
            </a:extLst>
          </p:cNvPr>
          <p:cNvSpPr>
            <a:spLocks noGrp="1"/>
          </p:cNvSpPr>
          <p:nvPr>
            <p:ph type="dt" sz="half" idx="10"/>
          </p:nvPr>
        </p:nvSpPr>
        <p:spPr/>
        <p:txBody>
          <a:bodyPr/>
          <a:lstStyle/>
          <a:p>
            <a:fld id="{E4C40612-2D04-BA44-8230-19D3D341BE7A}" type="datetime1">
              <a:rPr lang="en-MY" smtClean="0"/>
              <a:t>28/6/2024</a:t>
            </a:fld>
            <a:endParaRPr lang="en-US"/>
          </a:p>
        </p:txBody>
      </p:sp>
      <p:sp>
        <p:nvSpPr>
          <p:cNvPr id="5" name="Footer Placeholder 4">
            <a:extLst>
              <a:ext uri="{FF2B5EF4-FFF2-40B4-BE49-F238E27FC236}">
                <a16:creationId xmlns:a16="http://schemas.microsoft.com/office/drawing/2014/main" id="{3BE258F5-C078-614D-BB01-F98E5D6A7B56}"/>
              </a:ext>
            </a:extLst>
          </p:cNvPr>
          <p:cNvSpPr>
            <a:spLocks noGrp="1"/>
          </p:cNvSpPr>
          <p:nvPr>
            <p:ph type="ftr" sz="quarter" idx="11"/>
          </p:nvPr>
        </p:nvSpPr>
        <p:spPr/>
        <p:txBody>
          <a:bodyPr/>
          <a:lstStyle/>
          <a:p>
            <a:r>
              <a:rPr lang="en-US"/>
              <a:t>Clinical Practice Guidelines Systemic Lupus Erythematosus</a:t>
            </a:r>
          </a:p>
        </p:txBody>
      </p:sp>
      <p:sp>
        <p:nvSpPr>
          <p:cNvPr id="6" name="Slide Number Placeholder 5">
            <a:extLst>
              <a:ext uri="{FF2B5EF4-FFF2-40B4-BE49-F238E27FC236}">
                <a16:creationId xmlns:a16="http://schemas.microsoft.com/office/drawing/2014/main" id="{536DB423-2ED8-FC6E-CD07-B1CA4592375E}"/>
              </a:ext>
            </a:extLst>
          </p:cNvPr>
          <p:cNvSpPr>
            <a:spLocks noGrp="1"/>
          </p:cNvSpPr>
          <p:nvPr>
            <p:ph type="sldNum" sz="quarter" idx="12"/>
          </p:nvPr>
        </p:nvSpPr>
        <p:spPr/>
        <p:txBody>
          <a:bodyPr/>
          <a:lstStyle/>
          <a:p>
            <a:fld id="{735FCF33-A321-0F49-A25D-3943EB967B5D}" type="slidenum">
              <a:rPr lang="en-US" smtClean="0"/>
              <a:t>‹#›</a:t>
            </a:fld>
            <a:endParaRPr lang="en-US"/>
          </a:p>
        </p:txBody>
      </p:sp>
      <p:pic>
        <p:nvPicPr>
          <p:cNvPr id="7" name="Picture 6">
            <a:extLst>
              <a:ext uri="{FF2B5EF4-FFF2-40B4-BE49-F238E27FC236}">
                <a16:creationId xmlns:a16="http://schemas.microsoft.com/office/drawing/2014/main" id="{B5274D9C-B180-5475-164D-4CE54B974D25}"/>
              </a:ext>
            </a:extLst>
          </p:cNvPr>
          <p:cNvPicPr>
            <a:picLocks noChangeAspect="1"/>
          </p:cNvPicPr>
          <p:nvPr userDrawn="1"/>
        </p:nvPicPr>
        <p:blipFill>
          <a:blip r:embed="rId2">
            <a:extLst>
              <a:ext uri="{BEBA8EAE-BF5A-486C-A8C5-ECC9F3942E4B}">
                <a14:imgProps xmlns:a14="http://schemas.microsoft.com/office/drawing/2010/main">
                  <a14:imgLayer r:embed="rId3">
                    <a14:imgEffect>
                      <a14:backgroundRemoval t="9984" b="89936" l="8933" r="89973">
                        <a14:foregroundMark x1="77211" y1="83977" x2="77211" y2="83977"/>
                        <a14:foregroundMark x1="75023" y1="81965" x2="59344" y2="83977"/>
                        <a14:foregroundMark x1="79490" y1="81965" x2="52598" y2="75040"/>
                        <a14:foregroundMark x1="24613" y1="38486" x2="14585" y2="70531"/>
                        <a14:foregroundMark x1="14585" y1="70531" x2="21240" y2="62238"/>
                        <a14:foregroundMark x1="80583" y1="80998" x2="79490" y2="80032"/>
                        <a14:foregroundMark x1="8933" y1="71095" x2="8933" y2="71095"/>
                        <a14:foregroundMark x1="73838" y1="75040" x2="73838" y2="75040"/>
                        <a14:foregroundMark x1="82862" y1="75040" x2="73838" y2="86957"/>
                        <a14:foregroundMark x1="73838" y1="88889" x2="68277" y2="83011"/>
                        <a14:foregroundMark x1="54877" y1="88889" x2="54877" y2="88889"/>
                        <a14:foregroundMark x1="67183" y1="85910" x2="76117" y2="86957"/>
                        <a14:foregroundMark x1="22425" y1="49356" x2="50410" y2="73510"/>
                        <a14:foregroundMark x1="50410" y1="73510" x2="82862" y2="74074"/>
                      </a14:backgroundRemoval>
                    </a14:imgEffect>
                  </a14:imgLayer>
                </a14:imgProps>
              </a:ext>
            </a:extLst>
          </a:blip>
          <a:stretch>
            <a:fillRect/>
          </a:stretch>
        </p:blipFill>
        <p:spPr>
          <a:xfrm>
            <a:off x="-1" y="62546"/>
            <a:ext cx="2365513" cy="2680626"/>
          </a:xfrm>
          <a:prstGeom prst="rect">
            <a:avLst/>
          </a:prstGeom>
        </p:spPr>
      </p:pic>
      <p:sp>
        <p:nvSpPr>
          <p:cNvPr id="8" name="Footer Placeholder 3">
            <a:extLst>
              <a:ext uri="{FF2B5EF4-FFF2-40B4-BE49-F238E27FC236}">
                <a16:creationId xmlns:a16="http://schemas.microsoft.com/office/drawing/2014/main" id="{29F86391-6CF1-C4DB-3E95-CF496A0EDEBD}"/>
              </a:ext>
            </a:extLst>
          </p:cNvPr>
          <p:cNvSpPr txBox="1">
            <a:spLocks/>
          </p:cNvSpPr>
          <p:nvPr userDrawn="1"/>
        </p:nvSpPr>
        <p:spPr>
          <a:xfrm>
            <a:off x="3611880" y="6356349"/>
            <a:ext cx="52578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lumMod val="50000"/>
                    <a:lumOff val="50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t>Clinical Practice Guidelines Management of Systemic Lupus Erythematosus</a:t>
            </a:r>
            <a:endParaRPr lang="en-US" dirty="0"/>
          </a:p>
        </p:txBody>
      </p:sp>
    </p:spTree>
    <p:extLst>
      <p:ext uri="{BB962C8B-B14F-4D97-AF65-F5344CB8AC3E}">
        <p14:creationId xmlns:p14="http://schemas.microsoft.com/office/powerpoint/2010/main" val="21131417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5F0809-97D2-7F69-3C86-047353B3FC94}"/>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0098BF18-092D-1673-8B78-89F8F58FC624}"/>
              </a:ext>
            </a:extLst>
          </p:cNvPr>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a:extLst>
              <a:ext uri="{FF2B5EF4-FFF2-40B4-BE49-F238E27FC236}">
                <a16:creationId xmlns:a16="http://schemas.microsoft.com/office/drawing/2014/main" id="{90BF2FED-765D-0392-010E-CA291147F4B0}"/>
              </a:ext>
            </a:extLst>
          </p:cNvPr>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Date Placeholder 4">
            <a:extLst>
              <a:ext uri="{FF2B5EF4-FFF2-40B4-BE49-F238E27FC236}">
                <a16:creationId xmlns:a16="http://schemas.microsoft.com/office/drawing/2014/main" id="{78A8686B-832A-4AD3-403F-3B62136CD715}"/>
              </a:ext>
            </a:extLst>
          </p:cNvPr>
          <p:cNvSpPr>
            <a:spLocks noGrp="1"/>
          </p:cNvSpPr>
          <p:nvPr>
            <p:ph type="dt" sz="half" idx="10"/>
          </p:nvPr>
        </p:nvSpPr>
        <p:spPr/>
        <p:txBody>
          <a:bodyPr/>
          <a:lstStyle/>
          <a:p>
            <a:fld id="{D40D4E15-583F-4E48-997A-9E7DD529614C}" type="datetime1">
              <a:rPr lang="en-MY" smtClean="0"/>
              <a:t>28/6/2024</a:t>
            </a:fld>
            <a:endParaRPr lang="en-US"/>
          </a:p>
        </p:txBody>
      </p:sp>
      <p:sp>
        <p:nvSpPr>
          <p:cNvPr id="6" name="Footer Placeholder 5">
            <a:extLst>
              <a:ext uri="{FF2B5EF4-FFF2-40B4-BE49-F238E27FC236}">
                <a16:creationId xmlns:a16="http://schemas.microsoft.com/office/drawing/2014/main" id="{ED3B0BC0-70B9-7EDA-6C1D-66C705661362}"/>
              </a:ext>
            </a:extLst>
          </p:cNvPr>
          <p:cNvSpPr>
            <a:spLocks noGrp="1"/>
          </p:cNvSpPr>
          <p:nvPr>
            <p:ph type="ftr" sz="quarter" idx="11"/>
          </p:nvPr>
        </p:nvSpPr>
        <p:spPr/>
        <p:txBody>
          <a:bodyPr/>
          <a:lstStyle/>
          <a:p>
            <a:r>
              <a:rPr lang="en-US" dirty="0"/>
              <a:t>Clinical Practice Guidelines Systemic Lupus Erythematosus</a:t>
            </a:r>
          </a:p>
        </p:txBody>
      </p:sp>
      <p:sp>
        <p:nvSpPr>
          <p:cNvPr id="7" name="Slide Number Placeholder 6">
            <a:extLst>
              <a:ext uri="{FF2B5EF4-FFF2-40B4-BE49-F238E27FC236}">
                <a16:creationId xmlns:a16="http://schemas.microsoft.com/office/drawing/2014/main" id="{415C80B0-32FF-74A1-829A-64218DDAF8CB}"/>
              </a:ext>
            </a:extLst>
          </p:cNvPr>
          <p:cNvSpPr>
            <a:spLocks noGrp="1"/>
          </p:cNvSpPr>
          <p:nvPr>
            <p:ph type="sldNum" sz="quarter" idx="12"/>
          </p:nvPr>
        </p:nvSpPr>
        <p:spPr/>
        <p:txBody>
          <a:bodyPr/>
          <a:lstStyle/>
          <a:p>
            <a:fld id="{735FCF33-A321-0F49-A25D-3943EB967B5D}" type="slidenum">
              <a:rPr lang="en-US" smtClean="0"/>
              <a:t>‹#›</a:t>
            </a:fld>
            <a:endParaRPr lang="en-US"/>
          </a:p>
        </p:txBody>
      </p:sp>
      <p:pic>
        <p:nvPicPr>
          <p:cNvPr id="8" name="Picture 7">
            <a:extLst>
              <a:ext uri="{FF2B5EF4-FFF2-40B4-BE49-F238E27FC236}">
                <a16:creationId xmlns:a16="http://schemas.microsoft.com/office/drawing/2014/main" id="{085A980B-5533-EFD4-1C45-2BEF0FEBF6E2}"/>
              </a:ext>
            </a:extLst>
          </p:cNvPr>
          <p:cNvPicPr>
            <a:picLocks noChangeAspect="1"/>
          </p:cNvPicPr>
          <p:nvPr userDrawn="1"/>
        </p:nvPicPr>
        <p:blipFill>
          <a:blip r:embed="rId2">
            <a:extLst>
              <a:ext uri="{BEBA8EAE-BF5A-486C-A8C5-ECC9F3942E4B}">
                <a14:imgProps xmlns:a14="http://schemas.microsoft.com/office/drawing/2010/main">
                  <a14:imgLayer r:embed="rId3">
                    <a14:imgEffect>
                      <a14:backgroundRemoval t="9984" b="89936" l="8933" r="89973">
                        <a14:foregroundMark x1="77211" y1="83977" x2="77211" y2="83977"/>
                        <a14:foregroundMark x1="75023" y1="81965" x2="59344" y2="83977"/>
                        <a14:foregroundMark x1="79490" y1="81965" x2="52598" y2="75040"/>
                        <a14:foregroundMark x1="24613" y1="38486" x2="14585" y2="70531"/>
                        <a14:foregroundMark x1="14585" y1="70531" x2="21240" y2="62238"/>
                        <a14:foregroundMark x1="80583" y1="80998" x2="79490" y2="80032"/>
                        <a14:foregroundMark x1="8933" y1="71095" x2="8933" y2="71095"/>
                        <a14:foregroundMark x1="73838" y1="75040" x2="73838" y2="75040"/>
                        <a14:foregroundMark x1="82862" y1="75040" x2="73838" y2="86957"/>
                        <a14:foregroundMark x1="73838" y1="88889" x2="68277" y2="83011"/>
                        <a14:foregroundMark x1="54877" y1="88889" x2="54877" y2="88889"/>
                        <a14:foregroundMark x1="67183" y1="85910" x2="76117" y2="86957"/>
                        <a14:foregroundMark x1="22425" y1="49356" x2="50410" y2="73510"/>
                        <a14:foregroundMark x1="50410" y1="73510" x2="82862" y2="74074"/>
                      </a14:backgroundRemoval>
                    </a14:imgEffect>
                  </a14:imgLayer>
                </a14:imgProps>
              </a:ext>
            </a:extLst>
          </a:blip>
          <a:stretch>
            <a:fillRect/>
          </a:stretch>
        </p:blipFill>
        <p:spPr>
          <a:xfrm>
            <a:off x="-1" y="62546"/>
            <a:ext cx="1289657" cy="1461454"/>
          </a:xfrm>
          <a:prstGeom prst="rect">
            <a:avLst/>
          </a:prstGeom>
        </p:spPr>
      </p:pic>
      <p:sp>
        <p:nvSpPr>
          <p:cNvPr id="9" name="Footer Placeholder 3">
            <a:extLst>
              <a:ext uri="{FF2B5EF4-FFF2-40B4-BE49-F238E27FC236}">
                <a16:creationId xmlns:a16="http://schemas.microsoft.com/office/drawing/2014/main" id="{5DE8FC47-D385-73F4-D164-2BB7CFD5D72B}"/>
              </a:ext>
            </a:extLst>
          </p:cNvPr>
          <p:cNvSpPr txBox="1">
            <a:spLocks/>
          </p:cNvSpPr>
          <p:nvPr userDrawn="1"/>
        </p:nvSpPr>
        <p:spPr>
          <a:xfrm>
            <a:off x="3611880" y="6356349"/>
            <a:ext cx="52578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lumMod val="50000"/>
                    <a:lumOff val="50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t>Clinical Practice Guidelines Management of Systemic Lupus Erythematosus</a:t>
            </a:r>
            <a:endParaRPr lang="en-US" dirty="0"/>
          </a:p>
        </p:txBody>
      </p:sp>
    </p:spTree>
    <p:extLst>
      <p:ext uri="{BB962C8B-B14F-4D97-AF65-F5344CB8AC3E}">
        <p14:creationId xmlns:p14="http://schemas.microsoft.com/office/powerpoint/2010/main" val="341670833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5FD982-9A1B-AF00-0BA0-E450717BC792}"/>
              </a:ext>
            </a:extLst>
          </p:cNvPr>
          <p:cNvSpPr>
            <a:spLocks noGrp="1"/>
          </p:cNvSpPr>
          <p:nvPr>
            <p:ph type="title"/>
          </p:nvPr>
        </p:nvSpPr>
        <p:spPr>
          <a:xfrm>
            <a:off x="839788" y="365125"/>
            <a:ext cx="10515600" cy="1325563"/>
          </a:xfrm>
        </p:spPr>
        <p:txBody>
          <a:bodyPr/>
          <a:lstStyle/>
          <a:p>
            <a:r>
              <a:rPr lang="en-GB"/>
              <a:t>Click to edit Master title style</a:t>
            </a:r>
            <a:endParaRPr lang="en-US"/>
          </a:p>
        </p:txBody>
      </p:sp>
      <p:sp>
        <p:nvSpPr>
          <p:cNvPr id="3" name="Text Placeholder 2">
            <a:extLst>
              <a:ext uri="{FF2B5EF4-FFF2-40B4-BE49-F238E27FC236}">
                <a16:creationId xmlns:a16="http://schemas.microsoft.com/office/drawing/2014/main" id="{E65C4F20-340B-E01C-A223-643793A9898E}"/>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a:extLst>
              <a:ext uri="{FF2B5EF4-FFF2-40B4-BE49-F238E27FC236}">
                <a16:creationId xmlns:a16="http://schemas.microsoft.com/office/drawing/2014/main" id="{AF5CAFF8-EF93-98B0-F237-8AD3FFC1E317}"/>
              </a:ext>
            </a:extLst>
          </p:cNvPr>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Text Placeholder 4">
            <a:extLst>
              <a:ext uri="{FF2B5EF4-FFF2-40B4-BE49-F238E27FC236}">
                <a16:creationId xmlns:a16="http://schemas.microsoft.com/office/drawing/2014/main" id="{74694D9C-8F0A-933B-4E89-5517D189718C}"/>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a:extLst>
              <a:ext uri="{FF2B5EF4-FFF2-40B4-BE49-F238E27FC236}">
                <a16:creationId xmlns:a16="http://schemas.microsoft.com/office/drawing/2014/main" id="{9F9CEF8D-5565-615F-EB46-ABFB5B6592C4}"/>
              </a:ext>
            </a:extLst>
          </p:cNvPr>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Date Placeholder 6">
            <a:extLst>
              <a:ext uri="{FF2B5EF4-FFF2-40B4-BE49-F238E27FC236}">
                <a16:creationId xmlns:a16="http://schemas.microsoft.com/office/drawing/2014/main" id="{BD03EBB4-C99B-6FE1-4B6E-0981FC468923}"/>
              </a:ext>
            </a:extLst>
          </p:cNvPr>
          <p:cNvSpPr>
            <a:spLocks noGrp="1"/>
          </p:cNvSpPr>
          <p:nvPr>
            <p:ph type="dt" sz="half" idx="10"/>
          </p:nvPr>
        </p:nvSpPr>
        <p:spPr/>
        <p:txBody>
          <a:bodyPr/>
          <a:lstStyle/>
          <a:p>
            <a:fld id="{CF8AA88E-F87A-8748-BED4-EA2D0CA70791}" type="datetime1">
              <a:rPr lang="en-MY" smtClean="0"/>
              <a:t>28/6/2024</a:t>
            </a:fld>
            <a:endParaRPr lang="en-US"/>
          </a:p>
        </p:txBody>
      </p:sp>
      <p:sp>
        <p:nvSpPr>
          <p:cNvPr id="8" name="Footer Placeholder 7">
            <a:extLst>
              <a:ext uri="{FF2B5EF4-FFF2-40B4-BE49-F238E27FC236}">
                <a16:creationId xmlns:a16="http://schemas.microsoft.com/office/drawing/2014/main" id="{EFC38546-81F8-E716-EC42-3D72634FAF28}"/>
              </a:ext>
            </a:extLst>
          </p:cNvPr>
          <p:cNvSpPr>
            <a:spLocks noGrp="1"/>
          </p:cNvSpPr>
          <p:nvPr>
            <p:ph type="ftr" sz="quarter" idx="11"/>
          </p:nvPr>
        </p:nvSpPr>
        <p:spPr/>
        <p:txBody>
          <a:bodyPr/>
          <a:lstStyle/>
          <a:p>
            <a:r>
              <a:rPr lang="en-US"/>
              <a:t>Clinical Practice Guidelines Systemic Lupus Erythematosus</a:t>
            </a:r>
          </a:p>
        </p:txBody>
      </p:sp>
      <p:sp>
        <p:nvSpPr>
          <p:cNvPr id="9" name="Slide Number Placeholder 8">
            <a:extLst>
              <a:ext uri="{FF2B5EF4-FFF2-40B4-BE49-F238E27FC236}">
                <a16:creationId xmlns:a16="http://schemas.microsoft.com/office/drawing/2014/main" id="{79BEC1F7-FF1D-7369-677D-255C7C2F43C1}"/>
              </a:ext>
            </a:extLst>
          </p:cNvPr>
          <p:cNvSpPr>
            <a:spLocks noGrp="1"/>
          </p:cNvSpPr>
          <p:nvPr>
            <p:ph type="sldNum" sz="quarter" idx="12"/>
          </p:nvPr>
        </p:nvSpPr>
        <p:spPr/>
        <p:txBody>
          <a:bodyPr/>
          <a:lstStyle/>
          <a:p>
            <a:fld id="{735FCF33-A321-0F49-A25D-3943EB967B5D}" type="slidenum">
              <a:rPr lang="en-US" smtClean="0"/>
              <a:t>‹#›</a:t>
            </a:fld>
            <a:endParaRPr lang="en-US"/>
          </a:p>
        </p:txBody>
      </p:sp>
      <p:pic>
        <p:nvPicPr>
          <p:cNvPr id="10" name="Picture 9">
            <a:extLst>
              <a:ext uri="{FF2B5EF4-FFF2-40B4-BE49-F238E27FC236}">
                <a16:creationId xmlns:a16="http://schemas.microsoft.com/office/drawing/2014/main" id="{D2F82C8E-10F1-C0BC-054C-F4E6BD5D9B3B}"/>
              </a:ext>
            </a:extLst>
          </p:cNvPr>
          <p:cNvPicPr>
            <a:picLocks noChangeAspect="1"/>
          </p:cNvPicPr>
          <p:nvPr userDrawn="1"/>
        </p:nvPicPr>
        <p:blipFill>
          <a:blip r:embed="rId2">
            <a:extLst>
              <a:ext uri="{BEBA8EAE-BF5A-486C-A8C5-ECC9F3942E4B}">
                <a14:imgProps xmlns:a14="http://schemas.microsoft.com/office/drawing/2010/main">
                  <a14:imgLayer r:embed="rId3">
                    <a14:imgEffect>
                      <a14:backgroundRemoval t="9984" b="89936" l="8933" r="89973">
                        <a14:foregroundMark x1="77211" y1="83977" x2="77211" y2="83977"/>
                        <a14:foregroundMark x1="75023" y1="81965" x2="59344" y2="83977"/>
                        <a14:foregroundMark x1="79490" y1="81965" x2="52598" y2="75040"/>
                        <a14:foregroundMark x1="24613" y1="38486" x2="14585" y2="70531"/>
                        <a14:foregroundMark x1="14585" y1="70531" x2="21240" y2="62238"/>
                        <a14:foregroundMark x1="80583" y1="80998" x2="79490" y2="80032"/>
                        <a14:foregroundMark x1="8933" y1="71095" x2="8933" y2="71095"/>
                        <a14:foregroundMark x1="73838" y1="75040" x2="73838" y2="75040"/>
                        <a14:foregroundMark x1="82862" y1="75040" x2="73838" y2="86957"/>
                        <a14:foregroundMark x1="73838" y1="88889" x2="68277" y2="83011"/>
                        <a14:foregroundMark x1="54877" y1="88889" x2="54877" y2="88889"/>
                        <a14:foregroundMark x1="67183" y1="85910" x2="76117" y2="86957"/>
                        <a14:foregroundMark x1="22425" y1="49356" x2="50410" y2="73510"/>
                        <a14:foregroundMark x1="50410" y1="73510" x2="82862" y2="74074"/>
                      </a14:backgroundRemoval>
                    </a14:imgEffect>
                  </a14:imgLayer>
                </a14:imgProps>
              </a:ext>
            </a:extLst>
          </a:blip>
          <a:stretch>
            <a:fillRect/>
          </a:stretch>
        </p:blipFill>
        <p:spPr>
          <a:xfrm>
            <a:off x="-1" y="62546"/>
            <a:ext cx="1281253" cy="1451930"/>
          </a:xfrm>
          <a:prstGeom prst="rect">
            <a:avLst/>
          </a:prstGeom>
        </p:spPr>
      </p:pic>
      <p:sp>
        <p:nvSpPr>
          <p:cNvPr id="11" name="Footer Placeholder 3">
            <a:extLst>
              <a:ext uri="{FF2B5EF4-FFF2-40B4-BE49-F238E27FC236}">
                <a16:creationId xmlns:a16="http://schemas.microsoft.com/office/drawing/2014/main" id="{C5799CEC-4CA9-A968-7724-196F4C40FB25}"/>
              </a:ext>
            </a:extLst>
          </p:cNvPr>
          <p:cNvSpPr txBox="1">
            <a:spLocks/>
          </p:cNvSpPr>
          <p:nvPr userDrawn="1"/>
        </p:nvSpPr>
        <p:spPr>
          <a:xfrm>
            <a:off x="3611880" y="6356349"/>
            <a:ext cx="52578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lumMod val="50000"/>
                    <a:lumOff val="50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t>Clinical Practice Guidelines Management of Systemic Lupus Erythematosus</a:t>
            </a:r>
            <a:endParaRPr lang="en-US" dirty="0"/>
          </a:p>
        </p:txBody>
      </p:sp>
    </p:spTree>
    <p:extLst>
      <p:ext uri="{BB962C8B-B14F-4D97-AF65-F5344CB8AC3E}">
        <p14:creationId xmlns:p14="http://schemas.microsoft.com/office/powerpoint/2010/main" val="188437657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9FACA8-E937-8F8F-DE0B-AA96EE7A3A52}"/>
              </a:ext>
            </a:extLst>
          </p:cNvPr>
          <p:cNvSpPr>
            <a:spLocks noGrp="1"/>
          </p:cNvSpPr>
          <p:nvPr>
            <p:ph type="title"/>
          </p:nvPr>
        </p:nvSpPr>
        <p:spPr/>
        <p:txBody>
          <a:bodyPr/>
          <a:lstStyle/>
          <a:p>
            <a:r>
              <a:rPr lang="en-GB"/>
              <a:t>Click to edit Master title style</a:t>
            </a:r>
            <a:endParaRPr lang="en-US"/>
          </a:p>
        </p:txBody>
      </p:sp>
      <p:sp>
        <p:nvSpPr>
          <p:cNvPr id="3" name="Date Placeholder 2">
            <a:extLst>
              <a:ext uri="{FF2B5EF4-FFF2-40B4-BE49-F238E27FC236}">
                <a16:creationId xmlns:a16="http://schemas.microsoft.com/office/drawing/2014/main" id="{B54C62B5-6632-5354-447E-6E668DB329A0}"/>
              </a:ext>
            </a:extLst>
          </p:cNvPr>
          <p:cNvSpPr>
            <a:spLocks noGrp="1"/>
          </p:cNvSpPr>
          <p:nvPr>
            <p:ph type="dt" sz="half" idx="10"/>
          </p:nvPr>
        </p:nvSpPr>
        <p:spPr/>
        <p:txBody>
          <a:bodyPr/>
          <a:lstStyle/>
          <a:p>
            <a:fld id="{3959D551-467D-ED4D-9730-5D6565F9035A}" type="datetime1">
              <a:rPr lang="en-MY" smtClean="0"/>
              <a:t>28/6/2024</a:t>
            </a:fld>
            <a:endParaRPr lang="en-US"/>
          </a:p>
        </p:txBody>
      </p:sp>
      <p:sp>
        <p:nvSpPr>
          <p:cNvPr id="4" name="Footer Placeholder 3">
            <a:extLst>
              <a:ext uri="{FF2B5EF4-FFF2-40B4-BE49-F238E27FC236}">
                <a16:creationId xmlns:a16="http://schemas.microsoft.com/office/drawing/2014/main" id="{860989AB-E0CE-CA61-3A5B-2A412CB2F49E}"/>
              </a:ext>
            </a:extLst>
          </p:cNvPr>
          <p:cNvSpPr>
            <a:spLocks noGrp="1"/>
          </p:cNvSpPr>
          <p:nvPr>
            <p:ph type="ftr" sz="quarter" idx="11"/>
          </p:nvPr>
        </p:nvSpPr>
        <p:spPr/>
        <p:txBody>
          <a:bodyPr/>
          <a:lstStyle/>
          <a:p>
            <a:r>
              <a:rPr lang="en-US"/>
              <a:t>Clinical Practice Guidelines Systemic Lupus Erythematosus</a:t>
            </a:r>
          </a:p>
        </p:txBody>
      </p:sp>
      <p:sp>
        <p:nvSpPr>
          <p:cNvPr id="5" name="Slide Number Placeholder 4">
            <a:extLst>
              <a:ext uri="{FF2B5EF4-FFF2-40B4-BE49-F238E27FC236}">
                <a16:creationId xmlns:a16="http://schemas.microsoft.com/office/drawing/2014/main" id="{03F63F22-C110-D689-5222-A1F6F180C3F2}"/>
              </a:ext>
            </a:extLst>
          </p:cNvPr>
          <p:cNvSpPr>
            <a:spLocks noGrp="1"/>
          </p:cNvSpPr>
          <p:nvPr>
            <p:ph type="sldNum" sz="quarter" idx="12"/>
          </p:nvPr>
        </p:nvSpPr>
        <p:spPr/>
        <p:txBody>
          <a:bodyPr/>
          <a:lstStyle/>
          <a:p>
            <a:fld id="{735FCF33-A321-0F49-A25D-3943EB967B5D}" type="slidenum">
              <a:rPr lang="en-US" smtClean="0"/>
              <a:t>‹#›</a:t>
            </a:fld>
            <a:endParaRPr lang="en-US"/>
          </a:p>
        </p:txBody>
      </p:sp>
      <p:pic>
        <p:nvPicPr>
          <p:cNvPr id="6" name="Picture 5">
            <a:extLst>
              <a:ext uri="{FF2B5EF4-FFF2-40B4-BE49-F238E27FC236}">
                <a16:creationId xmlns:a16="http://schemas.microsoft.com/office/drawing/2014/main" id="{DA8AF594-C725-AD6F-46B7-616D388672D1}"/>
              </a:ext>
            </a:extLst>
          </p:cNvPr>
          <p:cNvPicPr>
            <a:picLocks noChangeAspect="1"/>
          </p:cNvPicPr>
          <p:nvPr userDrawn="1"/>
        </p:nvPicPr>
        <p:blipFill>
          <a:blip r:embed="rId2">
            <a:extLst>
              <a:ext uri="{BEBA8EAE-BF5A-486C-A8C5-ECC9F3942E4B}">
                <a14:imgProps xmlns:a14="http://schemas.microsoft.com/office/drawing/2010/main">
                  <a14:imgLayer r:embed="rId3">
                    <a14:imgEffect>
                      <a14:backgroundRemoval t="9984" b="89936" l="8933" r="89973">
                        <a14:foregroundMark x1="77211" y1="83977" x2="77211" y2="83977"/>
                        <a14:foregroundMark x1="75023" y1="81965" x2="59344" y2="83977"/>
                        <a14:foregroundMark x1="79490" y1="81965" x2="52598" y2="75040"/>
                        <a14:foregroundMark x1="24613" y1="38486" x2="14585" y2="70531"/>
                        <a14:foregroundMark x1="14585" y1="70531" x2="21240" y2="62238"/>
                        <a14:foregroundMark x1="80583" y1="80998" x2="79490" y2="80032"/>
                        <a14:foregroundMark x1="8933" y1="71095" x2="8933" y2="71095"/>
                        <a14:foregroundMark x1="73838" y1="75040" x2="73838" y2="75040"/>
                        <a14:foregroundMark x1="82862" y1="75040" x2="73838" y2="86957"/>
                        <a14:foregroundMark x1="73838" y1="88889" x2="68277" y2="83011"/>
                        <a14:foregroundMark x1="54877" y1="88889" x2="54877" y2="88889"/>
                        <a14:foregroundMark x1="67183" y1="85910" x2="76117" y2="86957"/>
                        <a14:foregroundMark x1="22425" y1="49356" x2="50410" y2="73510"/>
                        <a14:foregroundMark x1="50410" y1="73510" x2="82862" y2="74074"/>
                      </a14:backgroundRemoval>
                    </a14:imgEffect>
                  </a14:imgLayer>
                </a14:imgProps>
              </a:ext>
            </a:extLst>
          </a:blip>
          <a:stretch>
            <a:fillRect/>
          </a:stretch>
        </p:blipFill>
        <p:spPr>
          <a:xfrm>
            <a:off x="-1" y="62546"/>
            <a:ext cx="1289657" cy="1461454"/>
          </a:xfrm>
          <a:prstGeom prst="rect">
            <a:avLst/>
          </a:prstGeom>
        </p:spPr>
      </p:pic>
      <p:sp>
        <p:nvSpPr>
          <p:cNvPr id="7" name="Footer Placeholder 3">
            <a:extLst>
              <a:ext uri="{FF2B5EF4-FFF2-40B4-BE49-F238E27FC236}">
                <a16:creationId xmlns:a16="http://schemas.microsoft.com/office/drawing/2014/main" id="{46B4576F-A901-CD56-B61C-A9EB9E67464D}"/>
              </a:ext>
            </a:extLst>
          </p:cNvPr>
          <p:cNvSpPr txBox="1">
            <a:spLocks/>
          </p:cNvSpPr>
          <p:nvPr userDrawn="1"/>
        </p:nvSpPr>
        <p:spPr>
          <a:xfrm>
            <a:off x="3611880" y="6356349"/>
            <a:ext cx="52578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lumMod val="50000"/>
                    <a:lumOff val="50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t>Clinical Practice Guidelines Management of Systemic Lupus Erythematosus</a:t>
            </a:r>
            <a:endParaRPr lang="en-US" dirty="0"/>
          </a:p>
        </p:txBody>
      </p:sp>
    </p:spTree>
    <p:extLst>
      <p:ext uri="{BB962C8B-B14F-4D97-AF65-F5344CB8AC3E}">
        <p14:creationId xmlns:p14="http://schemas.microsoft.com/office/powerpoint/2010/main" val="15846583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9B40DB4D-EE4E-3092-F1E2-B2755947364F}"/>
              </a:ext>
            </a:extLst>
          </p:cNvPr>
          <p:cNvSpPr>
            <a:spLocks noGrp="1"/>
          </p:cNvSpPr>
          <p:nvPr>
            <p:ph type="dt" sz="half" idx="10"/>
          </p:nvPr>
        </p:nvSpPr>
        <p:spPr/>
        <p:txBody>
          <a:bodyPr/>
          <a:lstStyle/>
          <a:p>
            <a:fld id="{5425EFFA-9AC6-5B4F-9B7E-F10FD77653C6}" type="datetime1">
              <a:rPr lang="en-MY" smtClean="0"/>
              <a:t>28/6/2024</a:t>
            </a:fld>
            <a:endParaRPr lang="en-US"/>
          </a:p>
        </p:txBody>
      </p:sp>
      <p:sp>
        <p:nvSpPr>
          <p:cNvPr id="3" name="Footer Placeholder 2">
            <a:extLst>
              <a:ext uri="{FF2B5EF4-FFF2-40B4-BE49-F238E27FC236}">
                <a16:creationId xmlns:a16="http://schemas.microsoft.com/office/drawing/2014/main" id="{94D38951-643F-6E80-477E-822A112B9CCB}"/>
              </a:ext>
            </a:extLst>
          </p:cNvPr>
          <p:cNvSpPr>
            <a:spLocks noGrp="1"/>
          </p:cNvSpPr>
          <p:nvPr>
            <p:ph type="ftr" sz="quarter" idx="11"/>
          </p:nvPr>
        </p:nvSpPr>
        <p:spPr/>
        <p:txBody>
          <a:bodyPr/>
          <a:lstStyle/>
          <a:p>
            <a:r>
              <a:rPr lang="en-US"/>
              <a:t>Clinical Practice Guidelines Systemic Lupus Erythematosus</a:t>
            </a:r>
          </a:p>
        </p:txBody>
      </p:sp>
      <p:sp>
        <p:nvSpPr>
          <p:cNvPr id="4" name="Slide Number Placeholder 3">
            <a:extLst>
              <a:ext uri="{FF2B5EF4-FFF2-40B4-BE49-F238E27FC236}">
                <a16:creationId xmlns:a16="http://schemas.microsoft.com/office/drawing/2014/main" id="{74A71E6E-BCB2-880D-249E-23FA54136587}"/>
              </a:ext>
            </a:extLst>
          </p:cNvPr>
          <p:cNvSpPr>
            <a:spLocks noGrp="1"/>
          </p:cNvSpPr>
          <p:nvPr>
            <p:ph type="sldNum" sz="quarter" idx="12"/>
          </p:nvPr>
        </p:nvSpPr>
        <p:spPr/>
        <p:txBody>
          <a:bodyPr/>
          <a:lstStyle/>
          <a:p>
            <a:fld id="{735FCF33-A321-0F49-A25D-3943EB967B5D}" type="slidenum">
              <a:rPr lang="en-US" smtClean="0"/>
              <a:t>‹#›</a:t>
            </a:fld>
            <a:endParaRPr lang="en-US"/>
          </a:p>
        </p:txBody>
      </p:sp>
      <p:pic>
        <p:nvPicPr>
          <p:cNvPr id="5" name="Picture 4">
            <a:extLst>
              <a:ext uri="{FF2B5EF4-FFF2-40B4-BE49-F238E27FC236}">
                <a16:creationId xmlns:a16="http://schemas.microsoft.com/office/drawing/2014/main" id="{E459469D-C744-5365-385B-18C6D4356C84}"/>
              </a:ext>
            </a:extLst>
          </p:cNvPr>
          <p:cNvPicPr>
            <a:picLocks noChangeAspect="1"/>
          </p:cNvPicPr>
          <p:nvPr userDrawn="1"/>
        </p:nvPicPr>
        <p:blipFill>
          <a:blip r:embed="rId2">
            <a:extLst>
              <a:ext uri="{BEBA8EAE-BF5A-486C-A8C5-ECC9F3942E4B}">
                <a14:imgProps xmlns:a14="http://schemas.microsoft.com/office/drawing/2010/main">
                  <a14:imgLayer r:embed="rId3">
                    <a14:imgEffect>
                      <a14:backgroundRemoval t="9984" b="89936" l="8933" r="89973">
                        <a14:foregroundMark x1="77211" y1="83977" x2="77211" y2="83977"/>
                        <a14:foregroundMark x1="75023" y1="81965" x2="59344" y2="83977"/>
                        <a14:foregroundMark x1="79490" y1="81965" x2="52598" y2="75040"/>
                        <a14:foregroundMark x1="24613" y1="38486" x2="14585" y2="70531"/>
                        <a14:foregroundMark x1="14585" y1="70531" x2="21240" y2="62238"/>
                        <a14:foregroundMark x1="80583" y1="80998" x2="79490" y2="80032"/>
                        <a14:foregroundMark x1="8933" y1="71095" x2="8933" y2="71095"/>
                        <a14:foregroundMark x1="73838" y1="75040" x2="73838" y2="75040"/>
                        <a14:foregroundMark x1="82862" y1="75040" x2="73838" y2="86957"/>
                        <a14:foregroundMark x1="73838" y1="88889" x2="68277" y2="83011"/>
                        <a14:foregroundMark x1="54877" y1="88889" x2="54877" y2="88889"/>
                        <a14:foregroundMark x1="67183" y1="85910" x2="76117" y2="86957"/>
                        <a14:foregroundMark x1="22425" y1="49356" x2="50410" y2="73510"/>
                        <a14:foregroundMark x1="50410" y1="73510" x2="82862" y2="74074"/>
                      </a14:backgroundRemoval>
                    </a14:imgEffect>
                  </a14:imgLayer>
                </a14:imgProps>
              </a:ext>
            </a:extLst>
          </a:blip>
          <a:stretch>
            <a:fillRect/>
          </a:stretch>
        </p:blipFill>
        <p:spPr>
          <a:xfrm>
            <a:off x="-1" y="62546"/>
            <a:ext cx="2365513" cy="2680626"/>
          </a:xfrm>
          <a:prstGeom prst="rect">
            <a:avLst/>
          </a:prstGeom>
        </p:spPr>
      </p:pic>
      <p:sp>
        <p:nvSpPr>
          <p:cNvPr id="6" name="Footer Placeholder 3">
            <a:extLst>
              <a:ext uri="{FF2B5EF4-FFF2-40B4-BE49-F238E27FC236}">
                <a16:creationId xmlns:a16="http://schemas.microsoft.com/office/drawing/2014/main" id="{F1E31A2C-6FF7-892F-DD88-9F71CD586E99}"/>
              </a:ext>
            </a:extLst>
          </p:cNvPr>
          <p:cNvSpPr txBox="1">
            <a:spLocks/>
          </p:cNvSpPr>
          <p:nvPr userDrawn="1"/>
        </p:nvSpPr>
        <p:spPr>
          <a:xfrm>
            <a:off x="3611880" y="6356349"/>
            <a:ext cx="52578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lumMod val="50000"/>
                    <a:lumOff val="50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t>Clinical Practice Guidelines Management of Systemic Lupus Erythematosus</a:t>
            </a:r>
            <a:endParaRPr lang="en-US" dirty="0"/>
          </a:p>
        </p:txBody>
      </p:sp>
    </p:spTree>
    <p:extLst>
      <p:ext uri="{BB962C8B-B14F-4D97-AF65-F5344CB8AC3E}">
        <p14:creationId xmlns:p14="http://schemas.microsoft.com/office/powerpoint/2010/main" val="362900505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525637-327D-4F64-5CD0-F453FBE06168}"/>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Content Placeholder 2">
            <a:extLst>
              <a:ext uri="{FF2B5EF4-FFF2-40B4-BE49-F238E27FC236}">
                <a16:creationId xmlns:a16="http://schemas.microsoft.com/office/drawing/2014/main" id="{75A37561-861C-FB96-6D8D-0BFD1319EFBE}"/>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Text Placeholder 3">
            <a:extLst>
              <a:ext uri="{FF2B5EF4-FFF2-40B4-BE49-F238E27FC236}">
                <a16:creationId xmlns:a16="http://schemas.microsoft.com/office/drawing/2014/main" id="{776E03F5-46CA-B283-1C5E-A23C17DBDA6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7D6A9167-8099-163B-91D4-095B45433DB2}"/>
              </a:ext>
            </a:extLst>
          </p:cNvPr>
          <p:cNvSpPr>
            <a:spLocks noGrp="1"/>
          </p:cNvSpPr>
          <p:nvPr>
            <p:ph type="dt" sz="half" idx="10"/>
          </p:nvPr>
        </p:nvSpPr>
        <p:spPr/>
        <p:txBody>
          <a:bodyPr/>
          <a:lstStyle/>
          <a:p>
            <a:fld id="{1AB4C31F-BD22-0E44-BB74-B053B76021AD}" type="datetime1">
              <a:rPr lang="en-MY" smtClean="0"/>
              <a:t>28/6/2024</a:t>
            </a:fld>
            <a:endParaRPr lang="en-US"/>
          </a:p>
        </p:txBody>
      </p:sp>
      <p:sp>
        <p:nvSpPr>
          <p:cNvPr id="6" name="Footer Placeholder 5">
            <a:extLst>
              <a:ext uri="{FF2B5EF4-FFF2-40B4-BE49-F238E27FC236}">
                <a16:creationId xmlns:a16="http://schemas.microsoft.com/office/drawing/2014/main" id="{80617175-8090-C93B-E656-C69D67445F89}"/>
              </a:ext>
            </a:extLst>
          </p:cNvPr>
          <p:cNvSpPr>
            <a:spLocks noGrp="1"/>
          </p:cNvSpPr>
          <p:nvPr>
            <p:ph type="ftr" sz="quarter" idx="11"/>
          </p:nvPr>
        </p:nvSpPr>
        <p:spPr/>
        <p:txBody>
          <a:bodyPr/>
          <a:lstStyle/>
          <a:p>
            <a:r>
              <a:rPr lang="en-US"/>
              <a:t>Clinical Practice Guidelines Systemic Lupus Erythematosus</a:t>
            </a:r>
          </a:p>
        </p:txBody>
      </p:sp>
      <p:sp>
        <p:nvSpPr>
          <p:cNvPr id="7" name="Slide Number Placeholder 6">
            <a:extLst>
              <a:ext uri="{FF2B5EF4-FFF2-40B4-BE49-F238E27FC236}">
                <a16:creationId xmlns:a16="http://schemas.microsoft.com/office/drawing/2014/main" id="{4B2E55DA-9175-C86A-5FAC-2065138C18CC}"/>
              </a:ext>
            </a:extLst>
          </p:cNvPr>
          <p:cNvSpPr>
            <a:spLocks noGrp="1"/>
          </p:cNvSpPr>
          <p:nvPr>
            <p:ph type="sldNum" sz="quarter" idx="12"/>
          </p:nvPr>
        </p:nvSpPr>
        <p:spPr/>
        <p:txBody>
          <a:bodyPr/>
          <a:lstStyle/>
          <a:p>
            <a:fld id="{735FCF33-A321-0F49-A25D-3943EB967B5D}" type="slidenum">
              <a:rPr lang="en-US" smtClean="0"/>
              <a:t>‹#›</a:t>
            </a:fld>
            <a:endParaRPr lang="en-US"/>
          </a:p>
        </p:txBody>
      </p:sp>
      <p:sp>
        <p:nvSpPr>
          <p:cNvPr id="8" name="Footer Placeholder 3">
            <a:extLst>
              <a:ext uri="{FF2B5EF4-FFF2-40B4-BE49-F238E27FC236}">
                <a16:creationId xmlns:a16="http://schemas.microsoft.com/office/drawing/2014/main" id="{F9849FD2-9FE4-D383-6CDA-9AAC974F5476}"/>
              </a:ext>
            </a:extLst>
          </p:cNvPr>
          <p:cNvSpPr txBox="1">
            <a:spLocks/>
          </p:cNvSpPr>
          <p:nvPr userDrawn="1"/>
        </p:nvSpPr>
        <p:spPr>
          <a:xfrm>
            <a:off x="3611880" y="6348412"/>
            <a:ext cx="52578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lumMod val="50000"/>
                    <a:lumOff val="50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t>Clinical Practice Guidelines Management of Systemic Lupus Erythematosus</a:t>
            </a:r>
            <a:endParaRPr lang="en-US" dirty="0"/>
          </a:p>
        </p:txBody>
      </p:sp>
    </p:spTree>
    <p:extLst>
      <p:ext uri="{BB962C8B-B14F-4D97-AF65-F5344CB8AC3E}">
        <p14:creationId xmlns:p14="http://schemas.microsoft.com/office/powerpoint/2010/main" val="41780175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6650A2-D8C8-E450-2951-8C5303C9D371}"/>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Picture Placeholder 2">
            <a:extLst>
              <a:ext uri="{FF2B5EF4-FFF2-40B4-BE49-F238E27FC236}">
                <a16:creationId xmlns:a16="http://schemas.microsoft.com/office/drawing/2014/main" id="{D90C8871-72D6-0EA1-7DF2-0885C1D0D570}"/>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GB"/>
              <a:t>Click icon to add picture</a:t>
            </a:r>
            <a:endParaRPr lang="en-US"/>
          </a:p>
        </p:txBody>
      </p:sp>
      <p:sp>
        <p:nvSpPr>
          <p:cNvPr id="4" name="Text Placeholder 3">
            <a:extLst>
              <a:ext uri="{FF2B5EF4-FFF2-40B4-BE49-F238E27FC236}">
                <a16:creationId xmlns:a16="http://schemas.microsoft.com/office/drawing/2014/main" id="{1CC2F01E-306F-EBE5-7B86-41D86490147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DF34160D-D2E9-6347-1389-65C8733E618D}"/>
              </a:ext>
            </a:extLst>
          </p:cNvPr>
          <p:cNvSpPr>
            <a:spLocks noGrp="1"/>
          </p:cNvSpPr>
          <p:nvPr>
            <p:ph type="dt" sz="half" idx="10"/>
          </p:nvPr>
        </p:nvSpPr>
        <p:spPr/>
        <p:txBody>
          <a:bodyPr/>
          <a:lstStyle/>
          <a:p>
            <a:fld id="{B144E4E2-323B-1143-972F-51E21F89A4ED}" type="datetime1">
              <a:rPr lang="en-MY" smtClean="0"/>
              <a:t>28/6/2024</a:t>
            </a:fld>
            <a:endParaRPr lang="en-US"/>
          </a:p>
        </p:txBody>
      </p:sp>
      <p:sp>
        <p:nvSpPr>
          <p:cNvPr id="6" name="Footer Placeholder 5">
            <a:extLst>
              <a:ext uri="{FF2B5EF4-FFF2-40B4-BE49-F238E27FC236}">
                <a16:creationId xmlns:a16="http://schemas.microsoft.com/office/drawing/2014/main" id="{A7E520FB-DE7B-D9A8-A29F-9EC8A228B5D4}"/>
              </a:ext>
            </a:extLst>
          </p:cNvPr>
          <p:cNvSpPr>
            <a:spLocks noGrp="1"/>
          </p:cNvSpPr>
          <p:nvPr>
            <p:ph type="ftr" sz="quarter" idx="11"/>
          </p:nvPr>
        </p:nvSpPr>
        <p:spPr/>
        <p:txBody>
          <a:bodyPr/>
          <a:lstStyle/>
          <a:p>
            <a:r>
              <a:rPr lang="en-US"/>
              <a:t>Clinical Practice Guidelines Systemic Lupus Erythematosus</a:t>
            </a:r>
          </a:p>
        </p:txBody>
      </p:sp>
      <p:sp>
        <p:nvSpPr>
          <p:cNvPr id="7" name="Slide Number Placeholder 6">
            <a:extLst>
              <a:ext uri="{FF2B5EF4-FFF2-40B4-BE49-F238E27FC236}">
                <a16:creationId xmlns:a16="http://schemas.microsoft.com/office/drawing/2014/main" id="{569C9955-8729-700D-2224-177EAFF13BF7}"/>
              </a:ext>
            </a:extLst>
          </p:cNvPr>
          <p:cNvSpPr>
            <a:spLocks noGrp="1"/>
          </p:cNvSpPr>
          <p:nvPr>
            <p:ph type="sldNum" sz="quarter" idx="12"/>
          </p:nvPr>
        </p:nvSpPr>
        <p:spPr/>
        <p:txBody>
          <a:bodyPr/>
          <a:lstStyle/>
          <a:p>
            <a:fld id="{735FCF33-A321-0F49-A25D-3943EB967B5D}" type="slidenum">
              <a:rPr lang="en-US" smtClean="0"/>
              <a:t>‹#›</a:t>
            </a:fld>
            <a:endParaRPr lang="en-US"/>
          </a:p>
        </p:txBody>
      </p:sp>
      <p:sp>
        <p:nvSpPr>
          <p:cNvPr id="8" name="Footer Placeholder 3">
            <a:extLst>
              <a:ext uri="{FF2B5EF4-FFF2-40B4-BE49-F238E27FC236}">
                <a16:creationId xmlns:a16="http://schemas.microsoft.com/office/drawing/2014/main" id="{46D2F560-5227-65FD-2AD4-3B3B5011DBD6}"/>
              </a:ext>
            </a:extLst>
          </p:cNvPr>
          <p:cNvSpPr txBox="1">
            <a:spLocks/>
          </p:cNvSpPr>
          <p:nvPr userDrawn="1"/>
        </p:nvSpPr>
        <p:spPr>
          <a:xfrm>
            <a:off x="3611880" y="6356349"/>
            <a:ext cx="52578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lumMod val="50000"/>
                    <a:lumOff val="50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t>Clinical Practice Guidelines Management of Systemic Lupus Erythematosus</a:t>
            </a:r>
            <a:endParaRPr lang="en-US" dirty="0"/>
          </a:p>
        </p:txBody>
      </p:sp>
    </p:spTree>
    <p:extLst>
      <p:ext uri="{BB962C8B-B14F-4D97-AF65-F5344CB8AC3E}">
        <p14:creationId xmlns:p14="http://schemas.microsoft.com/office/powerpoint/2010/main" val="357747412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7F5"/>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BA5A2173-C048-6B71-8927-64C69AD11B43}"/>
              </a:ext>
            </a:extLst>
          </p:cNvPr>
          <p:cNvSpPr>
            <a:spLocks noGrp="1"/>
          </p:cNvSpPr>
          <p:nvPr>
            <p:ph type="title"/>
          </p:nvPr>
        </p:nvSpPr>
        <p:spPr>
          <a:xfrm>
            <a:off x="1188720" y="136525"/>
            <a:ext cx="11003280" cy="1189355"/>
          </a:xfrm>
          <a:prstGeom prst="rect">
            <a:avLst/>
          </a:prstGeom>
          <a:solidFill>
            <a:srgbClr val="D1A4D7"/>
          </a:solidFill>
        </p:spPr>
        <p:txBody>
          <a:bodyPr vert="horz" lIns="91440" tIns="45720" rIns="91440" bIns="45720" rtlCol="0" anchor="ctr">
            <a:normAutofit/>
          </a:bodyPr>
          <a:lstStyle/>
          <a:p>
            <a:r>
              <a:rPr lang="en-GB" dirty="0"/>
              <a:t>Click to edit Master title style</a:t>
            </a:r>
            <a:endParaRPr lang="en-US" dirty="0"/>
          </a:p>
        </p:txBody>
      </p:sp>
      <p:sp>
        <p:nvSpPr>
          <p:cNvPr id="3" name="Text Placeholder 2">
            <a:extLst>
              <a:ext uri="{FF2B5EF4-FFF2-40B4-BE49-F238E27FC236}">
                <a16:creationId xmlns:a16="http://schemas.microsoft.com/office/drawing/2014/main" id="{4F6F3E80-474B-69E8-45E7-0A30185BE1D3}"/>
              </a:ext>
            </a:extLst>
          </p:cNvPr>
          <p:cNvSpPr>
            <a:spLocks noGrp="1"/>
          </p:cNvSpPr>
          <p:nvPr>
            <p:ph type="body" idx="1"/>
          </p:nvPr>
        </p:nvSpPr>
        <p:spPr>
          <a:xfrm>
            <a:off x="754380" y="1508920"/>
            <a:ext cx="10744200" cy="4668043"/>
          </a:xfrm>
          <a:prstGeom prst="rect">
            <a:avLst/>
          </a:prstGeom>
        </p:spPr>
        <p:txBody>
          <a:bodyPr vert="horz" lIns="91440" tIns="45720" rIns="91440" bIns="45720" rtlCol="0">
            <a:normAutofit/>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4" name="Date Placeholder 3">
            <a:extLst>
              <a:ext uri="{FF2B5EF4-FFF2-40B4-BE49-F238E27FC236}">
                <a16:creationId xmlns:a16="http://schemas.microsoft.com/office/drawing/2014/main" id="{E4B2C827-9E47-6D9B-01E6-EDABDEB5B70C}"/>
              </a:ext>
            </a:extLst>
          </p:cNvPr>
          <p:cNvSpPr>
            <a:spLocks noGrp="1"/>
          </p:cNvSpPr>
          <p:nvPr>
            <p:ph type="dt" sz="half" idx="2"/>
          </p:nvPr>
        </p:nvSpPr>
        <p:spPr>
          <a:xfrm>
            <a:off x="754380" y="6356349"/>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7DCE372-C9D4-EE47-8372-B0544A740E9A}" type="datetime1">
              <a:rPr lang="en-MY" smtClean="0"/>
              <a:t>28/6/2024</a:t>
            </a:fld>
            <a:endParaRPr lang="en-US"/>
          </a:p>
        </p:txBody>
      </p:sp>
      <p:sp>
        <p:nvSpPr>
          <p:cNvPr id="5" name="Footer Placeholder 4">
            <a:extLst>
              <a:ext uri="{FF2B5EF4-FFF2-40B4-BE49-F238E27FC236}">
                <a16:creationId xmlns:a16="http://schemas.microsoft.com/office/drawing/2014/main" id="{68387F17-AE51-C315-5492-831A7C7B6B6C}"/>
              </a:ext>
            </a:extLst>
          </p:cNvPr>
          <p:cNvSpPr>
            <a:spLocks noGrp="1"/>
          </p:cNvSpPr>
          <p:nvPr>
            <p:ph type="ftr" sz="quarter" idx="3"/>
          </p:nvPr>
        </p:nvSpPr>
        <p:spPr>
          <a:xfrm>
            <a:off x="3497580" y="6356350"/>
            <a:ext cx="5257800" cy="365125"/>
          </a:xfrm>
          <a:prstGeom prst="rect">
            <a:avLst/>
          </a:prstGeom>
        </p:spPr>
        <p:txBody>
          <a:bodyPr vert="horz" lIns="91440" tIns="45720" rIns="91440" bIns="45720" rtlCol="0" anchor="ctr"/>
          <a:lstStyle>
            <a:lvl1pPr algn="ctr">
              <a:defRPr sz="1200">
                <a:solidFill>
                  <a:schemeClr val="tx1">
                    <a:lumMod val="50000"/>
                    <a:lumOff val="50000"/>
                  </a:schemeClr>
                </a:solidFill>
              </a:defRPr>
            </a:lvl1pPr>
          </a:lstStyle>
          <a:p>
            <a:r>
              <a:rPr lang="en-US" dirty="0"/>
              <a:t>Clinical Practice Guidelines Management of Systemic Lupus Erythematosus</a:t>
            </a:r>
          </a:p>
        </p:txBody>
      </p:sp>
      <p:sp>
        <p:nvSpPr>
          <p:cNvPr id="6" name="Slide Number Placeholder 5">
            <a:extLst>
              <a:ext uri="{FF2B5EF4-FFF2-40B4-BE49-F238E27FC236}">
                <a16:creationId xmlns:a16="http://schemas.microsoft.com/office/drawing/2014/main" id="{E109C773-BCB4-7783-EC4E-F90979A03E18}"/>
              </a:ext>
            </a:extLst>
          </p:cNvPr>
          <p:cNvSpPr>
            <a:spLocks noGrp="1"/>
          </p:cNvSpPr>
          <p:nvPr>
            <p:ph type="sldNum" sz="quarter" idx="4"/>
          </p:nvPr>
        </p:nvSpPr>
        <p:spPr>
          <a:xfrm>
            <a:off x="8755380" y="6356349"/>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35FCF33-A321-0F49-A25D-3943EB967B5D}" type="slidenum">
              <a:rPr lang="en-US" smtClean="0"/>
              <a:t>‹#›</a:t>
            </a:fld>
            <a:endParaRPr lang="en-US"/>
          </a:p>
        </p:txBody>
      </p:sp>
    </p:spTree>
    <p:extLst>
      <p:ext uri="{BB962C8B-B14F-4D97-AF65-F5344CB8AC3E}">
        <p14:creationId xmlns:p14="http://schemas.microsoft.com/office/powerpoint/2010/main" val="3931360598"/>
      </p:ext>
    </p:extLst>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hf sldNum="0" hdr="0" dt="0"/>
  <p:txStyles>
    <p:titleStyle>
      <a:lvl1pPr algn="ctr" defTabSz="914400" rtl="0" eaLnBrk="1" latinLnBrk="0" hangingPunct="1">
        <a:lnSpc>
          <a:spcPct val="90000"/>
        </a:lnSpc>
        <a:spcBef>
          <a:spcPct val="0"/>
        </a:spcBef>
        <a:buNone/>
        <a:defRPr sz="4400" b="1" i="0" kern="1200">
          <a:solidFill>
            <a:schemeClr val="tx1"/>
          </a:solidFill>
          <a:latin typeface="Calibri" panose="020F0502020204030204" pitchFamily="34" charset="0"/>
          <a:ea typeface="+mj-ea"/>
          <a:cs typeface="Calibri" panose="020F050202020403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image" Target="../media/image3.png"/><Relationship Id="rId1" Type="http://schemas.openxmlformats.org/officeDocument/2006/relationships/slideLayout" Target="../slideLayouts/slideLayout2.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6.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4AA864-4AE8-C30D-C7A5-B911B327D98F}"/>
              </a:ext>
            </a:extLst>
          </p:cNvPr>
          <p:cNvSpPr>
            <a:spLocks noGrp="1"/>
          </p:cNvSpPr>
          <p:nvPr>
            <p:ph type="ctrTitle"/>
          </p:nvPr>
        </p:nvSpPr>
        <p:spPr>
          <a:xfrm>
            <a:off x="2071342" y="1011895"/>
            <a:ext cx="9568543" cy="2387600"/>
          </a:xfrm>
        </p:spPr>
        <p:txBody>
          <a:bodyPr>
            <a:normAutofit fontScale="90000"/>
          </a:bodyPr>
          <a:lstStyle/>
          <a:p>
            <a:r>
              <a:rPr lang="en-US" dirty="0">
                <a:ln>
                  <a:solidFill>
                    <a:srgbClr val="FF00FF"/>
                  </a:solidFill>
                </a:ln>
                <a:solidFill>
                  <a:schemeClr val="tx1"/>
                </a:solidFill>
              </a:rPr>
              <a:t>Training of Core Trainers</a:t>
            </a:r>
            <a:br>
              <a:rPr lang="en-US" dirty="0">
                <a:ln>
                  <a:solidFill>
                    <a:srgbClr val="FF00FF"/>
                  </a:solidFill>
                </a:ln>
                <a:solidFill>
                  <a:schemeClr val="tx1"/>
                </a:solidFill>
              </a:rPr>
            </a:br>
            <a:r>
              <a:rPr lang="en-US" dirty="0">
                <a:ln>
                  <a:solidFill>
                    <a:srgbClr val="FF00FF"/>
                  </a:solidFill>
                </a:ln>
                <a:solidFill>
                  <a:schemeClr val="tx1"/>
                </a:solidFill>
              </a:rPr>
              <a:t>CPG Management of </a:t>
            </a:r>
            <a:br>
              <a:rPr lang="en-US" dirty="0">
                <a:ln>
                  <a:solidFill>
                    <a:srgbClr val="FF00FF"/>
                  </a:solidFill>
                </a:ln>
                <a:solidFill>
                  <a:schemeClr val="tx1"/>
                </a:solidFill>
              </a:rPr>
            </a:br>
            <a:r>
              <a:rPr lang="en-US" dirty="0">
                <a:ln>
                  <a:solidFill>
                    <a:srgbClr val="FF00FF"/>
                  </a:solidFill>
                </a:ln>
                <a:solidFill>
                  <a:schemeClr val="tx1"/>
                </a:solidFill>
              </a:rPr>
              <a:t>Systemic Lupus Erythematosus</a:t>
            </a:r>
          </a:p>
        </p:txBody>
      </p:sp>
      <p:sp>
        <p:nvSpPr>
          <p:cNvPr id="3" name="Subtitle 2">
            <a:extLst>
              <a:ext uri="{FF2B5EF4-FFF2-40B4-BE49-F238E27FC236}">
                <a16:creationId xmlns:a16="http://schemas.microsoft.com/office/drawing/2014/main" id="{8C158C4A-6792-81D6-63F1-138DFA54CCF7}"/>
              </a:ext>
            </a:extLst>
          </p:cNvPr>
          <p:cNvSpPr>
            <a:spLocks noGrp="1"/>
          </p:cNvSpPr>
          <p:nvPr>
            <p:ph type="subTitle" idx="1"/>
          </p:nvPr>
        </p:nvSpPr>
        <p:spPr>
          <a:xfrm>
            <a:off x="1564137" y="3639034"/>
            <a:ext cx="9144000" cy="850774"/>
          </a:xfrm>
        </p:spPr>
        <p:txBody>
          <a:bodyPr>
            <a:normAutofit/>
          </a:bodyPr>
          <a:lstStyle/>
          <a:p>
            <a:r>
              <a:rPr lang="en-US" sz="3600" b="1" dirty="0"/>
              <a:t>Lecture 6: Specific Clinical Manifestations</a:t>
            </a:r>
          </a:p>
        </p:txBody>
      </p:sp>
      <p:pic>
        <p:nvPicPr>
          <p:cNvPr id="9" name="Picture 8" descr="A person with pink butterflies&#10;&#10;Description automatically generated">
            <a:extLst>
              <a:ext uri="{FF2B5EF4-FFF2-40B4-BE49-F238E27FC236}">
                <a16:creationId xmlns:a16="http://schemas.microsoft.com/office/drawing/2014/main" id="{074CBA86-DDE5-761F-4D74-86C75D0DA68D}"/>
              </a:ext>
            </a:extLst>
          </p:cNvPr>
          <p:cNvPicPr>
            <a:picLocks noChangeAspect="1"/>
          </p:cNvPicPr>
          <p:nvPr/>
        </p:nvPicPr>
        <p:blipFill>
          <a:blip r:embed="rId2"/>
          <a:stretch>
            <a:fillRect/>
          </a:stretch>
        </p:blipFill>
        <p:spPr>
          <a:xfrm rot="1026485">
            <a:off x="9923676" y="3928679"/>
            <a:ext cx="1568923" cy="2504408"/>
          </a:xfrm>
          <a:prstGeom prst="rect">
            <a:avLst/>
          </a:prstGeom>
          <a:ln w="38100">
            <a:solidFill>
              <a:srgbClr val="907393"/>
            </a:solid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sp>
        <p:nvSpPr>
          <p:cNvPr id="4" name="Subtitle 2">
            <a:extLst>
              <a:ext uri="{FF2B5EF4-FFF2-40B4-BE49-F238E27FC236}">
                <a16:creationId xmlns:a16="http://schemas.microsoft.com/office/drawing/2014/main" id="{1EF903D7-3CDA-4D50-4408-AB631A9C7CBD}"/>
              </a:ext>
            </a:extLst>
          </p:cNvPr>
          <p:cNvSpPr txBox="1">
            <a:spLocks/>
          </p:cNvSpPr>
          <p:nvPr/>
        </p:nvSpPr>
        <p:spPr>
          <a:xfrm>
            <a:off x="1524000" y="4602380"/>
            <a:ext cx="9144000" cy="1428549"/>
          </a:xfrm>
          <a:prstGeom prst="rect">
            <a:avLst/>
          </a:prstGeom>
        </p:spPr>
        <p:txBody>
          <a:bodyPr vert="horz" lIns="91440" tIns="45720" rIns="91440" bIns="45720" rtlCol="0">
            <a:normAutofit fontScale="55000" lnSpcReduction="20000"/>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5400" dirty="0"/>
              <a:t>Professor Dr. </a:t>
            </a:r>
            <a:r>
              <a:rPr lang="en-US" sz="5400" dirty="0" err="1"/>
              <a:t>Sakthiswary</a:t>
            </a:r>
            <a:r>
              <a:rPr lang="en-US" sz="5400" dirty="0"/>
              <a:t> </a:t>
            </a:r>
            <a:r>
              <a:rPr lang="en-US" sz="5400" dirty="0" err="1"/>
              <a:t>Rajalingham</a:t>
            </a:r>
            <a:endParaRPr lang="en-US" sz="5400" dirty="0"/>
          </a:p>
          <a:p>
            <a:r>
              <a:rPr lang="en-US" sz="5400" dirty="0"/>
              <a:t>Senior Consultant Rheumatologist</a:t>
            </a:r>
          </a:p>
          <a:p>
            <a:r>
              <a:rPr lang="en-US" sz="5400" dirty="0"/>
              <a:t>Faculty of Medicine, UKM</a:t>
            </a:r>
          </a:p>
        </p:txBody>
      </p:sp>
    </p:spTree>
    <p:extLst>
      <p:ext uri="{BB962C8B-B14F-4D97-AF65-F5344CB8AC3E}">
        <p14:creationId xmlns:p14="http://schemas.microsoft.com/office/powerpoint/2010/main" val="379184761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E6A26D-76A3-4BFE-B300-C771FB7161F8}"/>
              </a:ext>
            </a:extLst>
          </p:cNvPr>
          <p:cNvSpPr>
            <a:spLocks noGrp="1"/>
          </p:cNvSpPr>
          <p:nvPr>
            <p:ph type="title"/>
          </p:nvPr>
        </p:nvSpPr>
        <p:spPr/>
        <p:txBody>
          <a:bodyPr/>
          <a:lstStyle/>
          <a:p>
            <a:r>
              <a:rPr lang="en-US" dirty="0"/>
              <a:t>Biologics in LN</a:t>
            </a:r>
            <a:endParaRPr lang="en-AU" dirty="0"/>
          </a:p>
        </p:txBody>
      </p:sp>
      <p:sp>
        <p:nvSpPr>
          <p:cNvPr id="3" name="Content Placeholder 2">
            <a:extLst>
              <a:ext uri="{FF2B5EF4-FFF2-40B4-BE49-F238E27FC236}">
                <a16:creationId xmlns:a16="http://schemas.microsoft.com/office/drawing/2014/main" id="{C3D788AD-BD09-2C47-BCCF-0FE1EAE30522}"/>
              </a:ext>
            </a:extLst>
          </p:cNvPr>
          <p:cNvSpPr>
            <a:spLocks noGrp="1"/>
          </p:cNvSpPr>
          <p:nvPr>
            <p:ph idx="1"/>
          </p:nvPr>
        </p:nvSpPr>
        <p:spPr>
          <a:xfrm>
            <a:off x="754380" y="1664412"/>
            <a:ext cx="10744200" cy="4008615"/>
          </a:xfrm>
        </p:spPr>
        <p:txBody>
          <a:bodyPr>
            <a:normAutofit fontScale="85000" lnSpcReduction="20000"/>
          </a:bodyPr>
          <a:lstStyle/>
          <a:p>
            <a:pPr algn="just">
              <a:lnSpc>
                <a:spcPct val="107000"/>
              </a:lnSpc>
              <a:spcAft>
                <a:spcPts val="800"/>
              </a:spcAft>
            </a:pPr>
            <a:r>
              <a:rPr lang="en-MY" sz="3500" dirty="0">
                <a:solidFill>
                  <a:srgbClr val="000000"/>
                </a:solidFill>
                <a:effectLst/>
                <a:ea typeface="Arial" panose="020B0604020202020204" pitchFamily="34" charset="0"/>
              </a:rPr>
              <a:t>Lupus Nephritis Assessment with Rituximab </a:t>
            </a:r>
            <a:r>
              <a:rPr lang="en-MY" sz="3500" b="1" dirty="0">
                <a:solidFill>
                  <a:srgbClr val="000000"/>
                </a:solidFill>
                <a:effectLst/>
                <a:ea typeface="Arial" panose="020B0604020202020204" pitchFamily="34" charset="0"/>
              </a:rPr>
              <a:t>(LUNAR) trial</a:t>
            </a:r>
            <a:r>
              <a:rPr lang="en-MY" sz="3500" b="1" dirty="0">
                <a:solidFill>
                  <a:srgbClr val="000000"/>
                </a:solidFill>
                <a:ea typeface="Arial" panose="020B0604020202020204" pitchFamily="34" charset="0"/>
              </a:rPr>
              <a:t>:</a:t>
            </a:r>
          </a:p>
          <a:p>
            <a:pPr lvl="1" indent="-360000" algn="just">
              <a:lnSpc>
                <a:spcPct val="107000"/>
              </a:lnSpc>
              <a:spcAft>
                <a:spcPts val="800"/>
              </a:spcAft>
              <a:buFont typeface="Courier New" panose="02070309020205020404" pitchFamily="49" charset="0"/>
              <a:buChar char="o"/>
            </a:pPr>
            <a:r>
              <a:rPr lang="en-MY" sz="3500" dirty="0">
                <a:solidFill>
                  <a:srgbClr val="000000"/>
                </a:solidFill>
                <a:effectLst/>
                <a:ea typeface="Arial" panose="020B0604020202020204" pitchFamily="34" charset="0"/>
              </a:rPr>
              <a:t>Class </a:t>
            </a:r>
            <a:r>
              <a:rPr lang="en-MY" sz="3500" dirty="0" err="1">
                <a:solidFill>
                  <a:srgbClr val="000000"/>
                </a:solidFill>
                <a:effectLst/>
                <a:ea typeface="Arial" panose="020B0604020202020204" pitchFamily="34" charset="0"/>
              </a:rPr>
              <a:t>lll</a:t>
            </a:r>
            <a:r>
              <a:rPr lang="en-MY" sz="3500" dirty="0">
                <a:solidFill>
                  <a:srgbClr val="000000"/>
                </a:solidFill>
                <a:effectLst/>
                <a:ea typeface="Arial" panose="020B0604020202020204" pitchFamily="34" charset="0"/>
              </a:rPr>
              <a:t> and class </a:t>
            </a:r>
            <a:r>
              <a:rPr lang="en-MY" sz="3500" dirty="0" err="1">
                <a:solidFill>
                  <a:srgbClr val="000000"/>
                </a:solidFill>
                <a:effectLst/>
                <a:ea typeface="Arial" panose="020B0604020202020204" pitchFamily="34" charset="0"/>
              </a:rPr>
              <a:t>lV</a:t>
            </a:r>
            <a:r>
              <a:rPr lang="en-MY" sz="3500" dirty="0">
                <a:solidFill>
                  <a:srgbClr val="000000"/>
                </a:solidFill>
                <a:effectLst/>
                <a:ea typeface="Arial" panose="020B0604020202020204" pitchFamily="34" charset="0"/>
              </a:rPr>
              <a:t> LN patients treat</a:t>
            </a:r>
            <a:r>
              <a:rPr lang="en-MY" sz="3500" dirty="0">
                <a:solidFill>
                  <a:srgbClr val="000000"/>
                </a:solidFill>
                <a:ea typeface="Arial" panose="020B0604020202020204" pitchFamily="34" charset="0"/>
              </a:rPr>
              <a:t>ed</a:t>
            </a:r>
            <a:r>
              <a:rPr lang="en-MY" sz="3500" dirty="0">
                <a:solidFill>
                  <a:srgbClr val="000000"/>
                </a:solidFill>
                <a:effectLst/>
                <a:ea typeface="Arial" panose="020B0604020202020204" pitchFamily="34" charset="0"/>
              </a:rPr>
              <a:t> with MMF and corticosteroids </a:t>
            </a:r>
          </a:p>
          <a:p>
            <a:pPr lvl="1" indent="-360000" algn="just">
              <a:lnSpc>
                <a:spcPct val="107000"/>
              </a:lnSpc>
              <a:spcAft>
                <a:spcPts val="800"/>
              </a:spcAft>
              <a:buFont typeface="Courier New" panose="02070309020205020404" pitchFamily="49" charset="0"/>
              <a:buChar char="o"/>
            </a:pPr>
            <a:r>
              <a:rPr lang="en-MY" sz="3500" dirty="0">
                <a:solidFill>
                  <a:srgbClr val="000000"/>
                </a:solidFill>
                <a:ea typeface="Arial" panose="020B0604020202020204" pitchFamily="34" charset="0"/>
              </a:rPr>
              <a:t>R</a:t>
            </a:r>
            <a:r>
              <a:rPr lang="en-MY" sz="3500" dirty="0">
                <a:solidFill>
                  <a:srgbClr val="000000"/>
                </a:solidFill>
                <a:effectLst/>
                <a:ea typeface="Arial" panose="020B0604020202020204" pitchFamily="34" charset="0"/>
              </a:rPr>
              <a:t>ituximab led to more responders and greater reductions in anti-double stranded </a:t>
            </a:r>
            <a:r>
              <a:rPr lang="en-MY" sz="3500" dirty="0">
                <a:solidFill>
                  <a:srgbClr val="000000"/>
                </a:solidFill>
                <a:ea typeface="Arial" panose="020B0604020202020204" pitchFamily="34" charset="0"/>
              </a:rPr>
              <a:t>deoxyribonucleic acid (anti-dsD</a:t>
            </a:r>
            <a:r>
              <a:rPr lang="en-MY" sz="3500" dirty="0">
                <a:solidFill>
                  <a:srgbClr val="000000"/>
                </a:solidFill>
                <a:effectLst/>
                <a:ea typeface="Arial" panose="020B0604020202020204" pitchFamily="34" charset="0"/>
              </a:rPr>
              <a:t>NA) </a:t>
            </a:r>
            <a:r>
              <a:rPr lang="en-MY" sz="3500" dirty="0">
                <a:effectLst/>
                <a:ea typeface="Arial" panose="020B0604020202020204" pitchFamily="34" charset="0"/>
              </a:rPr>
              <a:t>antibodies</a:t>
            </a:r>
            <a:r>
              <a:rPr lang="en-MY" sz="3500" dirty="0">
                <a:solidFill>
                  <a:srgbClr val="FF0000"/>
                </a:solidFill>
                <a:effectLst/>
                <a:ea typeface="Arial" panose="020B0604020202020204" pitchFamily="34" charset="0"/>
              </a:rPr>
              <a:t> </a:t>
            </a:r>
            <a:r>
              <a:rPr lang="en-MY" sz="3500" dirty="0">
                <a:solidFill>
                  <a:srgbClr val="000000"/>
                </a:solidFill>
                <a:effectLst/>
                <a:ea typeface="Arial" panose="020B0604020202020204" pitchFamily="34" charset="0"/>
              </a:rPr>
              <a:t>and complement 3 (C3)/complement 4 (C4) levels</a:t>
            </a:r>
            <a:endParaRPr lang="en-MY" sz="3500" dirty="0">
              <a:solidFill>
                <a:srgbClr val="000000"/>
              </a:solidFill>
              <a:ea typeface="Arial" panose="020B0604020202020204" pitchFamily="34" charset="0"/>
            </a:endParaRPr>
          </a:p>
          <a:p>
            <a:pPr lvl="1" indent="-360000" algn="just">
              <a:lnSpc>
                <a:spcPct val="107000"/>
              </a:lnSpc>
              <a:spcAft>
                <a:spcPts val="800"/>
              </a:spcAft>
              <a:buFont typeface="Courier New" panose="02070309020205020404" pitchFamily="49" charset="0"/>
              <a:buChar char="o"/>
            </a:pPr>
            <a:r>
              <a:rPr lang="en-MY" sz="3500" dirty="0">
                <a:solidFill>
                  <a:srgbClr val="000000"/>
                </a:solidFill>
                <a:effectLst/>
                <a:ea typeface="Arial" panose="020B0604020202020204" pitchFamily="34" charset="0"/>
              </a:rPr>
              <a:t>It did not improve clinical outcomes after one year of treatment.</a:t>
            </a:r>
            <a:r>
              <a:rPr lang="en-MY" sz="3500" baseline="30000" dirty="0">
                <a:solidFill>
                  <a:srgbClr val="000000"/>
                </a:solidFill>
                <a:effectLst/>
                <a:ea typeface="Arial" panose="020B0604020202020204" pitchFamily="34" charset="0"/>
              </a:rPr>
              <a:t>84</a:t>
            </a:r>
            <a:endParaRPr lang="en-AU" sz="3500" dirty="0">
              <a:effectLst/>
              <a:ea typeface="Calibri" panose="020F0502020204030204" pitchFamily="34" charset="0"/>
            </a:endParaRPr>
          </a:p>
          <a:p>
            <a:endParaRPr lang="en-AU" sz="1800" dirty="0"/>
          </a:p>
        </p:txBody>
      </p:sp>
      <p:sp>
        <p:nvSpPr>
          <p:cNvPr id="5" name="Content Placeholder 2">
            <a:extLst>
              <a:ext uri="{FF2B5EF4-FFF2-40B4-BE49-F238E27FC236}">
                <a16:creationId xmlns:a16="http://schemas.microsoft.com/office/drawing/2014/main" id="{6457FB61-132F-9543-F434-3545B6285346}"/>
              </a:ext>
            </a:extLst>
          </p:cNvPr>
          <p:cNvSpPr txBox="1">
            <a:spLocks/>
          </p:cNvSpPr>
          <p:nvPr/>
        </p:nvSpPr>
        <p:spPr>
          <a:xfrm>
            <a:off x="723900" y="5673027"/>
            <a:ext cx="10744200" cy="637480"/>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spcBef>
                <a:spcPts val="1800"/>
              </a:spcBef>
              <a:buNone/>
            </a:pPr>
            <a:r>
              <a:rPr lang="en-US" sz="1400" dirty="0"/>
              <a:t>84. </a:t>
            </a:r>
            <a:r>
              <a:rPr lang="en-US" sz="1400" dirty="0" err="1"/>
              <a:t>Rovin</a:t>
            </a:r>
            <a:r>
              <a:rPr lang="en-US" sz="1400" dirty="0"/>
              <a:t> BH, et al. Arthritis Rheum. 2012;64(4):1215-1226.</a:t>
            </a:r>
          </a:p>
        </p:txBody>
      </p:sp>
    </p:spTree>
    <p:extLst>
      <p:ext uri="{BB962C8B-B14F-4D97-AF65-F5344CB8AC3E}">
        <p14:creationId xmlns:p14="http://schemas.microsoft.com/office/powerpoint/2010/main" val="107342752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E6A26D-76A3-4BFE-B300-C771FB7161F8}"/>
              </a:ext>
            </a:extLst>
          </p:cNvPr>
          <p:cNvSpPr>
            <a:spLocks noGrp="1"/>
          </p:cNvSpPr>
          <p:nvPr>
            <p:ph type="title"/>
          </p:nvPr>
        </p:nvSpPr>
        <p:spPr/>
        <p:txBody>
          <a:bodyPr/>
          <a:lstStyle/>
          <a:p>
            <a:r>
              <a:rPr lang="en-US" dirty="0"/>
              <a:t>Biologics in LN</a:t>
            </a:r>
            <a:r>
              <a:rPr lang="en-US" sz="3200" dirty="0"/>
              <a:t>-2</a:t>
            </a:r>
            <a:endParaRPr lang="en-AU" dirty="0"/>
          </a:p>
        </p:txBody>
      </p:sp>
      <p:sp>
        <p:nvSpPr>
          <p:cNvPr id="3" name="Content Placeholder 2">
            <a:extLst>
              <a:ext uri="{FF2B5EF4-FFF2-40B4-BE49-F238E27FC236}">
                <a16:creationId xmlns:a16="http://schemas.microsoft.com/office/drawing/2014/main" id="{C3D788AD-BD09-2C47-BCCF-0FE1EAE30522}"/>
              </a:ext>
            </a:extLst>
          </p:cNvPr>
          <p:cNvSpPr>
            <a:spLocks noGrp="1"/>
          </p:cNvSpPr>
          <p:nvPr>
            <p:ph idx="1"/>
          </p:nvPr>
        </p:nvSpPr>
        <p:spPr>
          <a:xfrm>
            <a:off x="754380" y="1633592"/>
            <a:ext cx="10744200" cy="4089114"/>
          </a:xfrm>
        </p:spPr>
        <p:txBody>
          <a:bodyPr>
            <a:normAutofit fontScale="85000" lnSpcReduction="20000"/>
          </a:bodyPr>
          <a:lstStyle/>
          <a:p>
            <a:pPr algn="just">
              <a:lnSpc>
                <a:spcPct val="107000"/>
              </a:lnSpc>
              <a:spcAft>
                <a:spcPts val="800"/>
              </a:spcAft>
            </a:pPr>
            <a:r>
              <a:rPr lang="en-MY" sz="3500" dirty="0">
                <a:solidFill>
                  <a:srgbClr val="000000"/>
                </a:solidFill>
                <a:effectLst/>
                <a:ea typeface="Arial" panose="020B0604020202020204" pitchFamily="34" charset="0"/>
              </a:rPr>
              <a:t>Belimumab in Subjects with Systemic Lupus Erythematosus (</a:t>
            </a:r>
            <a:r>
              <a:rPr lang="en-MY" sz="3500" b="1" dirty="0">
                <a:solidFill>
                  <a:srgbClr val="000000"/>
                </a:solidFill>
                <a:effectLst/>
                <a:ea typeface="Arial" panose="020B0604020202020204" pitchFamily="34" charset="0"/>
              </a:rPr>
              <a:t>BLISS)-LN </a:t>
            </a:r>
            <a:r>
              <a:rPr lang="en-MY" sz="3500" dirty="0">
                <a:solidFill>
                  <a:srgbClr val="000000"/>
                </a:solidFill>
                <a:effectLst/>
                <a:ea typeface="Arial" panose="020B0604020202020204" pitchFamily="34" charset="0"/>
              </a:rPr>
              <a:t>trial:</a:t>
            </a:r>
          </a:p>
          <a:p>
            <a:pPr lvl="1" indent="-360000" algn="just">
              <a:lnSpc>
                <a:spcPct val="107000"/>
              </a:lnSpc>
              <a:spcAft>
                <a:spcPts val="800"/>
              </a:spcAft>
              <a:buFont typeface="Courier New" panose="02070309020205020404" pitchFamily="49" charset="0"/>
              <a:buChar char="o"/>
            </a:pPr>
            <a:r>
              <a:rPr lang="en-MY" sz="3500" dirty="0">
                <a:solidFill>
                  <a:srgbClr val="000000"/>
                </a:solidFill>
                <a:effectLst/>
                <a:ea typeface="Arial" panose="020B0604020202020204" pitchFamily="34" charset="0"/>
              </a:rPr>
              <a:t>IV belimumab was superior to placebo as an add-on therapy during induction phase of active LN (class III - V) in achieving primary renal response (ratio of urinary protein to creatinine of ≤0.7 and an estimated glomerular filtration rate (eGFR) that is no worse than 20% below the pre-flare value or ≤60 ml/min/1.73 m</a:t>
            </a:r>
            <a:r>
              <a:rPr lang="en-MY" sz="3500" baseline="30000" dirty="0">
                <a:solidFill>
                  <a:srgbClr val="000000"/>
                </a:solidFill>
                <a:effectLst/>
                <a:ea typeface="Arial" panose="020B0604020202020204" pitchFamily="34" charset="0"/>
              </a:rPr>
              <a:t>2</a:t>
            </a:r>
            <a:r>
              <a:rPr lang="en-MY" sz="3500" dirty="0">
                <a:solidFill>
                  <a:srgbClr val="000000"/>
                </a:solidFill>
                <a:effectLst/>
                <a:ea typeface="Arial" panose="020B0604020202020204" pitchFamily="34" charset="0"/>
              </a:rPr>
              <a:t> and no rescue therapy for treatment failure) at week 104.</a:t>
            </a:r>
            <a:r>
              <a:rPr lang="en-MY" sz="3500" baseline="30000" dirty="0">
                <a:solidFill>
                  <a:srgbClr val="000000"/>
                </a:solidFill>
                <a:effectLst/>
                <a:ea typeface="Arial" panose="020B0604020202020204" pitchFamily="34" charset="0"/>
              </a:rPr>
              <a:t>85</a:t>
            </a:r>
            <a:endParaRPr lang="en-AU" sz="3500" dirty="0">
              <a:effectLst/>
              <a:ea typeface="Calibri" panose="020F0502020204030204" pitchFamily="34" charset="0"/>
            </a:endParaRPr>
          </a:p>
          <a:p>
            <a:endParaRPr lang="en-AU" dirty="0"/>
          </a:p>
        </p:txBody>
      </p:sp>
      <p:sp>
        <p:nvSpPr>
          <p:cNvPr id="5" name="Content Placeholder 2">
            <a:extLst>
              <a:ext uri="{FF2B5EF4-FFF2-40B4-BE49-F238E27FC236}">
                <a16:creationId xmlns:a16="http://schemas.microsoft.com/office/drawing/2014/main" id="{2E145E65-5AB8-1A09-C6A6-9791C37076B6}"/>
              </a:ext>
            </a:extLst>
          </p:cNvPr>
          <p:cNvSpPr txBox="1">
            <a:spLocks/>
          </p:cNvSpPr>
          <p:nvPr/>
        </p:nvSpPr>
        <p:spPr>
          <a:xfrm>
            <a:off x="723900" y="5673027"/>
            <a:ext cx="10744200" cy="637480"/>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spcBef>
                <a:spcPts val="1800"/>
              </a:spcBef>
              <a:buNone/>
            </a:pPr>
            <a:r>
              <a:rPr lang="en-US" sz="1400" dirty="0"/>
              <a:t>85. </a:t>
            </a:r>
            <a:r>
              <a:rPr lang="en-US" sz="1400" dirty="0" err="1"/>
              <a:t>Furie</a:t>
            </a:r>
            <a:r>
              <a:rPr lang="en-US" sz="1400" dirty="0"/>
              <a:t> R, et al. N Engl J Med. 2020;383(12):1117-1128.</a:t>
            </a:r>
          </a:p>
        </p:txBody>
      </p:sp>
    </p:spTree>
    <p:extLst>
      <p:ext uri="{BB962C8B-B14F-4D97-AF65-F5344CB8AC3E}">
        <p14:creationId xmlns:p14="http://schemas.microsoft.com/office/powerpoint/2010/main" val="237032348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C14796-7388-70B7-FD89-072B9DDF31C1}"/>
              </a:ext>
            </a:extLst>
          </p:cNvPr>
          <p:cNvSpPr>
            <a:spLocks noGrp="1"/>
          </p:cNvSpPr>
          <p:nvPr>
            <p:ph type="title"/>
          </p:nvPr>
        </p:nvSpPr>
        <p:spPr/>
        <p:txBody>
          <a:bodyPr/>
          <a:lstStyle/>
          <a:p>
            <a:r>
              <a:rPr lang="en-US" dirty="0"/>
              <a:t>Mucocutaneous</a:t>
            </a:r>
            <a:endParaRPr lang="en-AU" dirty="0"/>
          </a:p>
        </p:txBody>
      </p:sp>
      <p:sp>
        <p:nvSpPr>
          <p:cNvPr id="3" name="Content Placeholder 2">
            <a:extLst>
              <a:ext uri="{FF2B5EF4-FFF2-40B4-BE49-F238E27FC236}">
                <a16:creationId xmlns:a16="http://schemas.microsoft.com/office/drawing/2014/main" id="{A1D7A4C7-3FBB-1580-99DF-0EF07E528E4B}"/>
              </a:ext>
            </a:extLst>
          </p:cNvPr>
          <p:cNvSpPr>
            <a:spLocks noGrp="1"/>
          </p:cNvSpPr>
          <p:nvPr>
            <p:ph idx="1"/>
          </p:nvPr>
        </p:nvSpPr>
        <p:spPr>
          <a:xfrm>
            <a:off x="754380" y="2065106"/>
            <a:ext cx="10744200" cy="4111857"/>
          </a:xfrm>
        </p:spPr>
        <p:txBody>
          <a:bodyPr>
            <a:noAutofit/>
          </a:bodyPr>
          <a:lstStyle/>
          <a:p>
            <a:pPr algn="just">
              <a:lnSpc>
                <a:spcPct val="107000"/>
              </a:lnSpc>
              <a:spcAft>
                <a:spcPts val="800"/>
              </a:spcAft>
            </a:pPr>
            <a:r>
              <a:rPr lang="en-MY" dirty="0">
                <a:solidFill>
                  <a:srgbClr val="000000"/>
                </a:solidFill>
                <a:effectLst/>
                <a:ea typeface="Arial" panose="020B0604020202020204" pitchFamily="34" charset="0"/>
              </a:rPr>
              <a:t>Topical agents (corticosteroids or CNIs) and hydroxychloroquine (HCQ) are the mainstay of treatment in cutaneous </a:t>
            </a:r>
            <a:r>
              <a:rPr lang="en-MY" dirty="0">
                <a:solidFill>
                  <a:srgbClr val="000000"/>
                </a:solidFill>
                <a:ea typeface="Arial" panose="020B0604020202020204" pitchFamily="34" charset="0"/>
              </a:rPr>
              <a:t>lupus erythematosus (</a:t>
            </a:r>
            <a:r>
              <a:rPr lang="en-MY" dirty="0">
                <a:solidFill>
                  <a:srgbClr val="000000"/>
                </a:solidFill>
                <a:effectLst/>
                <a:ea typeface="Arial" panose="020B0604020202020204" pitchFamily="34" charset="0"/>
              </a:rPr>
              <a:t>CLE). </a:t>
            </a:r>
          </a:p>
          <a:p>
            <a:pPr algn="just">
              <a:lnSpc>
                <a:spcPct val="107000"/>
              </a:lnSpc>
              <a:spcAft>
                <a:spcPts val="800"/>
              </a:spcAft>
            </a:pPr>
            <a:r>
              <a:rPr lang="en-MY" dirty="0">
                <a:solidFill>
                  <a:srgbClr val="000000"/>
                </a:solidFill>
                <a:effectLst/>
                <a:ea typeface="Arial" panose="020B0604020202020204" pitchFamily="34" charset="0"/>
              </a:rPr>
              <a:t>Systemic corticosteroids may be considered in moderate to severe CLE or when topical treatment is insufficient or not practical.</a:t>
            </a:r>
            <a:r>
              <a:rPr lang="en-MY" baseline="30000" dirty="0">
                <a:solidFill>
                  <a:srgbClr val="000000"/>
                </a:solidFill>
                <a:effectLst/>
                <a:ea typeface="Arial" panose="020B0604020202020204" pitchFamily="34" charset="0"/>
              </a:rPr>
              <a:t>23</a:t>
            </a:r>
            <a:endParaRPr lang="en-AU" dirty="0">
              <a:effectLst/>
              <a:ea typeface="Calibri" panose="020F0502020204030204" pitchFamily="34" charset="0"/>
            </a:endParaRPr>
          </a:p>
          <a:p>
            <a:pPr marL="0" indent="0" algn="just">
              <a:lnSpc>
                <a:spcPct val="107000"/>
              </a:lnSpc>
              <a:spcAft>
                <a:spcPts val="800"/>
              </a:spcAft>
              <a:buNone/>
            </a:pPr>
            <a:r>
              <a:rPr lang="en-MY" dirty="0">
                <a:solidFill>
                  <a:srgbClr val="000000"/>
                </a:solidFill>
                <a:effectLst/>
                <a:latin typeface="Arial" panose="020B0604020202020204" pitchFamily="34" charset="0"/>
                <a:ea typeface="Arial" panose="020B0604020202020204" pitchFamily="34" charset="0"/>
              </a:rPr>
              <a:t> </a:t>
            </a:r>
            <a:endParaRPr lang="en-AU" dirty="0">
              <a:effectLst/>
              <a:latin typeface="Calibri" panose="020F0502020204030204" pitchFamily="34" charset="0"/>
              <a:ea typeface="Calibri" panose="020F0502020204030204" pitchFamily="34" charset="0"/>
            </a:endParaRPr>
          </a:p>
          <a:p>
            <a:endParaRPr lang="en-AU" dirty="0"/>
          </a:p>
        </p:txBody>
      </p:sp>
      <p:sp>
        <p:nvSpPr>
          <p:cNvPr id="5" name="Content Placeholder 2">
            <a:extLst>
              <a:ext uri="{FF2B5EF4-FFF2-40B4-BE49-F238E27FC236}">
                <a16:creationId xmlns:a16="http://schemas.microsoft.com/office/drawing/2014/main" id="{9AAEC028-A663-F2CD-F68C-AFDE83217930}"/>
              </a:ext>
            </a:extLst>
          </p:cNvPr>
          <p:cNvSpPr txBox="1">
            <a:spLocks/>
          </p:cNvSpPr>
          <p:nvPr/>
        </p:nvSpPr>
        <p:spPr>
          <a:xfrm>
            <a:off x="723900" y="5673027"/>
            <a:ext cx="10744200" cy="637480"/>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spcBef>
                <a:spcPts val="0"/>
              </a:spcBef>
              <a:buNone/>
            </a:pPr>
            <a:r>
              <a:rPr lang="en-US" sz="1400" dirty="0"/>
              <a:t>23. </a:t>
            </a:r>
            <a:r>
              <a:rPr lang="en-US" sz="1400" dirty="0" err="1"/>
              <a:t>Aringer</a:t>
            </a:r>
            <a:r>
              <a:rPr lang="en-US" sz="1400" dirty="0"/>
              <a:t> M, et al. 2019 European League Against Rheumatism/American College of Rheumatology Classification Criteria for Systemic Lupus Erythematosus. Arthritis </a:t>
            </a:r>
            <a:r>
              <a:rPr lang="en-US" sz="1400" dirty="0" err="1"/>
              <a:t>Rheumatol</a:t>
            </a:r>
            <a:r>
              <a:rPr lang="en-US" sz="1400" dirty="0"/>
              <a:t>. 2019;71(9):1400-1412.</a:t>
            </a:r>
          </a:p>
        </p:txBody>
      </p:sp>
    </p:spTree>
    <p:extLst>
      <p:ext uri="{BB962C8B-B14F-4D97-AF65-F5344CB8AC3E}">
        <p14:creationId xmlns:p14="http://schemas.microsoft.com/office/powerpoint/2010/main" val="97147563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C14796-7388-70B7-FD89-072B9DDF31C1}"/>
              </a:ext>
            </a:extLst>
          </p:cNvPr>
          <p:cNvSpPr>
            <a:spLocks noGrp="1"/>
          </p:cNvSpPr>
          <p:nvPr>
            <p:ph type="title"/>
          </p:nvPr>
        </p:nvSpPr>
        <p:spPr/>
        <p:txBody>
          <a:bodyPr/>
          <a:lstStyle/>
          <a:p>
            <a:r>
              <a:rPr lang="en-US" dirty="0"/>
              <a:t>Mucocutaneous</a:t>
            </a:r>
            <a:r>
              <a:rPr lang="en-US" sz="3200" dirty="0"/>
              <a:t>-2</a:t>
            </a:r>
            <a:endParaRPr lang="en-AU" dirty="0"/>
          </a:p>
        </p:txBody>
      </p:sp>
      <p:sp>
        <p:nvSpPr>
          <p:cNvPr id="3" name="Content Placeholder 2">
            <a:extLst>
              <a:ext uri="{FF2B5EF4-FFF2-40B4-BE49-F238E27FC236}">
                <a16:creationId xmlns:a16="http://schemas.microsoft.com/office/drawing/2014/main" id="{A1D7A4C7-3FBB-1580-99DF-0EF07E528E4B}"/>
              </a:ext>
            </a:extLst>
          </p:cNvPr>
          <p:cNvSpPr>
            <a:spLocks noGrp="1"/>
          </p:cNvSpPr>
          <p:nvPr>
            <p:ph idx="1"/>
          </p:nvPr>
        </p:nvSpPr>
        <p:spPr>
          <a:xfrm>
            <a:off x="754380" y="1417400"/>
            <a:ext cx="10744200" cy="4668043"/>
          </a:xfrm>
        </p:spPr>
        <p:txBody>
          <a:bodyPr>
            <a:noAutofit/>
          </a:bodyPr>
          <a:lstStyle/>
          <a:p>
            <a:pPr algn="just">
              <a:spcBef>
                <a:spcPts val="0"/>
              </a:spcBef>
            </a:pPr>
            <a:r>
              <a:rPr lang="en-MY" dirty="0">
                <a:solidFill>
                  <a:srgbClr val="000000"/>
                </a:solidFill>
                <a:effectLst/>
                <a:ea typeface="Arial" panose="020B0604020202020204" pitchFamily="34" charset="0"/>
              </a:rPr>
              <a:t>Cochrane systematic review of 61 randomised controlled trials (RCTs) with interventions for CLE showed:</a:t>
            </a:r>
            <a:r>
              <a:rPr lang="en-MY" baseline="30000" dirty="0">
                <a:solidFill>
                  <a:srgbClr val="000000"/>
                </a:solidFill>
                <a:effectLst/>
                <a:ea typeface="Arial" panose="020B0604020202020204" pitchFamily="34" charset="0"/>
              </a:rPr>
              <a:t>86</a:t>
            </a:r>
            <a:endParaRPr lang="en-AU" dirty="0">
              <a:effectLst/>
              <a:ea typeface="Calibri" panose="020F0502020204030204" pitchFamily="34" charset="0"/>
            </a:endParaRPr>
          </a:p>
          <a:p>
            <a:pPr lvl="1" indent="-360000" algn="just">
              <a:spcBef>
                <a:spcPts val="0"/>
              </a:spcBef>
              <a:buFont typeface="Courier New" panose="02070309020205020404" pitchFamily="49" charset="0"/>
              <a:buChar char="o"/>
            </a:pPr>
            <a:r>
              <a:rPr lang="en-MY" sz="2800" dirty="0">
                <a:solidFill>
                  <a:srgbClr val="000000"/>
                </a:solidFill>
                <a:effectLst/>
                <a:ea typeface="Arial" panose="020B0604020202020204" pitchFamily="34" charset="0"/>
              </a:rPr>
              <a:t>HCQ was more effective than placebo in achieving partial clinical response at 12 months although the difference was not significant</a:t>
            </a:r>
            <a:endParaRPr lang="en-AU" sz="2800" dirty="0">
              <a:effectLst/>
              <a:ea typeface="Calibri" panose="020F0502020204030204" pitchFamily="34" charset="0"/>
            </a:endParaRPr>
          </a:p>
          <a:p>
            <a:pPr lvl="1" indent="-360000" algn="just">
              <a:spcBef>
                <a:spcPts val="0"/>
              </a:spcBef>
              <a:buFont typeface="Courier New" panose="02070309020205020404" pitchFamily="49" charset="0"/>
              <a:buChar char="o"/>
            </a:pPr>
            <a:r>
              <a:rPr lang="en-MY" sz="2800" dirty="0">
                <a:solidFill>
                  <a:srgbClr val="000000"/>
                </a:solidFill>
                <a:effectLst/>
                <a:ea typeface="Arial" panose="020B0604020202020204" pitchFamily="34" charset="0"/>
              </a:rPr>
              <a:t>HCQ was superior to placebo on reducing clinical flares at 6 months (RR=0.49, 95% CI 0.28 to 0.89) </a:t>
            </a:r>
            <a:endParaRPr lang="en-AU" sz="2800" dirty="0">
              <a:effectLst/>
              <a:ea typeface="Calibri" panose="020F0502020204030204" pitchFamily="34" charset="0"/>
            </a:endParaRPr>
          </a:p>
          <a:p>
            <a:pPr lvl="1" indent="-360000" algn="just">
              <a:spcBef>
                <a:spcPts val="0"/>
              </a:spcBef>
              <a:buFont typeface="Courier New" panose="02070309020205020404" pitchFamily="49" charset="0"/>
              <a:buChar char="o"/>
            </a:pPr>
            <a:r>
              <a:rPr lang="en-MY" sz="2800" dirty="0">
                <a:solidFill>
                  <a:srgbClr val="000000"/>
                </a:solidFill>
                <a:ea typeface="Arial" panose="020B0604020202020204" pitchFamily="34" charset="0"/>
              </a:rPr>
              <a:t>m</a:t>
            </a:r>
            <a:r>
              <a:rPr lang="en-MY" sz="2800" dirty="0">
                <a:solidFill>
                  <a:srgbClr val="000000"/>
                </a:solidFill>
                <a:effectLst/>
                <a:ea typeface="Arial" panose="020B0604020202020204" pitchFamily="34" charset="0"/>
              </a:rPr>
              <a:t>ethotrexate (MTX) was superior to placebo in achieving complete clinical response at 6 months (RR=3.57, 95% CI 1.63 to 7.84) </a:t>
            </a:r>
            <a:endParaRPr lang="en-AU" sz="2800" dirty="0">
              <a:effectLst/>
              <a:ea typeface="Calibri" panose="020F0502020204030204" pitchFamily="34" charset="0"/>
            </a:endParaRPr>
          </a:p>
          <a:p>
            <a:pPr lvl="1" indent="-360000" algn="just">
              <a:spcBef>
                <a:spcPts val="0"/>
              </a:spcBef>
              <a:buFont typeface="Courier New" panose="02070309020205020404" pitchFamily="49" charset="0"/>
              <a:buChar char="o"/>
            </a:pPr>
            <a:r>
              <a:rPr lang="en-MY" sz="2800" dirty="0">
                <a:solidFill>
                  <a:srgbClr val="000000"/>
                </a:solidFill>
                <a:effectLst/>
                <a:ea typeface="Arial" panose="020B0604020202020204" pitchFamily="34" charset="0"/>
              </a:rPr>
              <a:t>MTX led to fewer flares compared with placebo at 12 months, however it was not significant</a:t>
            </a:r>
            <a:endParaRPr lang="en-AU" sz="2800" dirty="0">
              <a:effectLst/>
              <a:ea typeface="Calibri" panose="020F0502020204030204" pitchFamily="34" charset="0"/>
            </a:endParaRPr>
          </a:p>
          <a:p>
            <a:pPr lvl="1" indent="-360000" algn="just">
              <a:spcBef>
                <a:spcPts val="0"/>
              </a:spcBef>
              <a:buFont typeface="Courier New" panose="02070309020205020404" pitchFamily="49" charset="0"/>
              <a:buChar char="o"/>
            </a:pPr>
            <a:r>
              <a:rPr lang="en-MY" sz="2800" dirty="0">
                <a:solidFill>
                  <a:srgbClr val="000000"/>
                </a:solidFill>
                <a:effectLst/>
                <a:ea typeface="Arial" panose="020B0604020202020204" pitchFamily="34" charset="0"/>
              </a:rPr>
              <a:t>no difference between AZA and ciclosporin in complete clinical response at 12 months</a:t>
            </a:r>
            <a:endParaRPr lang="en-AU" sz="2800" dirty="0">
              <a:effectLst/>
              <a:ea typeface="Calibri" panose="020F0502020204030204" pitchFamily="34" charset="0"/>
            </a:endParaRPr>
          </a:p>
          <a:p>
            <a:pPr marL="0" indent="0" algn="just">
              <a:lnSpc>
                <a:spcPct val="107000"/>
              </a:lnSpc>
              <a:spcAft>
                <a:spcPts val="800"/>
              </a:spcAft>
              <a:buNone/>
            </a:pPr>
            <a:r>
              <a:rPr lang="en-MY" dirty="0">
                <a:solidFill>
                  <a:srgbClr val="000000"/>
                </a:solidFill>
                <a:effectLst/>
                <a:ea typeface="Arial" panose="020B0604020202020204" pitchFamily="34" charset="0"/>
              </a:rPr>
              <a:t> </a:t>
            </a:r>
            <a:endParaRPr lang="en-AU" dirty="0">
              <a:effectLst/>
              <a:ea typeface="Calibri" panose="020F0502020204030204" pitchFamily="34" charset="0"/>
            </a:endParaRPr>
          </a:p>
          <a:p>
            <a:endParaRPr lang="en-AU" dirty="0"/>
          </a:p>
        </p:txBody>
      </p:sp>
      <p:sp>
        <p:nvSpPr>
          <p:cNvPr id="5" name="Content Placeholder 2">
            <a:extLst>
              <a:ext uri="{FF2B5EF4-FFF2-40B4-BE49-F238E27FC236}">
                <a16:creationId xmlns:a16="http://schemas.microsoft.com/office/drawing/2014/main" id="{52FE7D2A-D885-46C8-77EB-C4A87A839D0C}"/>
              </a:ext>
            </a:extLst>
          </p:cNvPr>
          <p:cNvSpPr txBox="1">
            <a:spLocks/>
          </p:cNvSpPr>
          <p:nvPr/>
        </p:nvSpPr>
        <p:spPr>
          <a:xfrm>
            <a:off x="693420" y="6176963"/>
            <a:ext cx="10744200" cy="637480"/>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spcBef>
                <a:spcPts val="0"/>
              </a:spcBef>
              <a:buNone/>
            </a:pPr>
            <a:r>
              <a:rPr lang="en-US" sz="1400" dirty="0"/>
              <a:t>86. Hannon CW, et al. Cochrane Database Syst Rev. 2021;3(3):CD007478.</a:t>
            </a:r>
          </a:p>
        </p:txBody>
      </p:sp>
    </p:spTree>
    <p:extLst>
      <p:ext uri="{BB962C8B-B14F-4D97-AF65-F5344CB8AC3E}">
        <p14:creationId xmlns:p14="http://schemas.microsoft.com/office/powerpoint/2010/main" val="29572264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3AAE2C-F144-3779-1C6D-6474E8ED28FE}"/>
              </a:ext>
            </a:extLst>
          </p:cNvPr>
          <p:cNvSpPr>
            <a:spLocks noGrp="1"/>
          </p:cNvSpPr>
          <p:nvPr>
            <p:ph type="title"/>
          </p:nvPr>
        </p:nvSpPr>
        <p:spPr/>
        <p:txBody>
          <a:bodyPr/>
          <a:lstStyle/>
          <a:p>
            <a:r>
              <a:rPr lang="en-US" dirty="0"/>
              <a:t>Neuropsychiatry</a:t>
            </a:r>
            <a:endParaRPr lang="en-AU" dirty="0"/>
          </a:p>
        </p:txBody>
      </p:sp>
      <p:sp>
        <p:nvSpPr>
          <p:cNvPr id="3" name="Content Placeholder 2">
            <a:extLst>
              <a:ext uri="{FF2B5EF4-FFF2-40B4-BE49-F238E27FC236}">
                <a16:creationId xmlns:a16="http://schemas.microsoft.com/office/drawing/2014/main" id="{F4F057A9-7468-C8B1-7B86-E004B822E554}"/>
              </a:ext>
            </a:extLst>
          </p:cNvPr>
          <p:cNvSpPr>
            <a:spLocks noGrp="1"/>
          </p:cNvSpPr>
          <p:nvPr>
            <p:ph idx="1"/>
          </p:nvPr>
        </p:nvSpPr>
        <p:spPr>
          <a:xfrm>
            <a:off x="754380" y="1982912"/>
            <a:ext cx="10744200" cy="4194051"/>
          </a:xfrm>
        </p:spPr>
        <p:txBody>
          <a:bodyPr>
            <a:noAutofit/>
          </a:bodyPr>
          <a:lstStyle/>
          <a:p>
            <a:pPr algn="just">
              <a:spcBef>
                <a:spcPts val="1200"/>
              </a:spcBef>
            </a:pPr>
            <a:r>
              <a:rPr lang="en-MY" sz="3200" dirty="0">
                <a:solidFill>
                  <a:srgbClr val="000000"/>
                </a:solidFill>
                <a:effectLst/>
                <a:ea typeface="Arial" panose="020B0604020202020204" pitchFamily="34" charset="0"/>
              </a:rPr>
              <a:t>Treatment of neuropsychiatry SLE (NPSLE) is determined by the underlying pathophysiology i.e. inflammatory or thrombotic. </a:t>
            </a:r>
          </a:p>
          <a:p>
            <a:pPr algn="just">
              <a:spcBef>
                <a:spcPts val="1200"/>
              </a:spcBef>
            </a:pPr>
            <a:r>
              <a:rPr lang="en-MY" sz="3200" dirty="0">
                <a:solidFill>
                  <a:srgbClr val="000000"/>
                </a:solidFill>
                <a:effectLst/>
                <a:ea typeface="Arial" panose="020B0604020202020204" pitchFamily="34" charset="0"/>
              </a:rPr>
              <a:t>If inflammatory : </a:t>
            </a:r>
            <a:r>
              <a:rPr lang="en-MY" sz="3200" dirty="0">
                <a:solidFill>
                  <a:srgbClr val="000000"/>
                </a:solidFill>
                <a:ea typeface="Arial" panose="020B0604020202020204" pitchFamily="34" charset="0"/>
              </a:rPr>
              <a:t>c</a:t>
            </a:r>
            <a:r>
              <a:rPr lang="en-MY" sz="3200" dirty="0">
                <a:solidFill>
                  <a:srgbClr val="000000"/>
                </a:solidFill>
                <a:effectLst/>
                <a:ea typeface="Arial" panose="020B0604020202020204" pitchFamily="34" charset="0"/>
              </a:rPr>
              <a:t>orticosteroids and/or immunosuppressive agents</a:t>
            </a:r>
            <a:r>
              <a:rPr lang="en-MY" sz="3200" baseline="30000" dirty="0">
                <a:solidFill>
                  <a:srgbClr val="000000"/>
                </a:solidFill>
                <a:effectLst/>
                <a:ea typeface="Arial" panose="020B0604020202020204" pitchFamily="34" charset="0"/>
              </a:rPr>
              <a:t>50</a:t>
            </a:r>
            <a:r>
              <a:rPr lang="en-MY" sz="3200" dirty="0">
                <a:solidFill>
                  <a:srgbClr val="000000"/>
                </a:solidFill>
                <a:effectLst/>
                <a:ea typeface="Arial" panose="020B0604020202020204" pitchFamily="34" charset="0"/>
              </a:rPr>
              <a:t> </a:t>
            </a:r>
          </a:p>
          <a:p>
            <a:pPr algn="just">
              <a:spcBef>
                <a:spcPts val="1200"/>
              </a:spcBef>
            </a:pPr>
            <a:r>
              <a:rPr lang="en-MY" sz="3200" dirty="0">
                <a:solidFill>
                  <a:srgbClr val="000000"/>
                </a:solidFill>
                <a:ea typeface="Arial" panose="020B0604020202020204" pitchFamily="34" charset="0"/>
              </a:rPr>
              <a:t>If thrombotic : </a:t>
            </a:r>
            <a:r>
              <a:rPr lang="en-MY" sz="3200" dirty="0">
                <a:solidFill>
                  <a:srgbClr val="000000"/>
                </a:solidFill>
                <a:effectLst/>
                <a:ea typeface="Arial" panose="020B0604020202020204" pitchFamily="34" charset="0"/>
              </a:rPr>
              <a:t>anticoagulant/antithrombotic especially when </a:t>
            </a:r>
            <a:r>
              <a:rPr lang="en-MY" sz="3200" dirty="0" err="1">
                <a:solidFill>
                  <a:srgbClr val="000000"/>
                </a:solidFill>
                <a:effectLst/>
                <a:ea typeface="Arial" panose="020B0604020202020204" pitchFamily="34" charset="0"/>
              </a:rPr>
              <a:t>aPLs</a:t>
            </a:r>
            <a:r>
              <a:rPr lang="en-MY" sz="3200" dirty="0">
                <a:solidFill>
                  <a:srgbClr val="000000"/>
                </a:solidFill>
                <a:effectLst/>
                <a:ea typeface="Arial" panose="020B0604020202020204" pitchFamily="34" charset="0"/>
              </a:rPr>
              <a:t> are present</a:t>
            </a:r>
            <a:r>
              <a:rPr lang="en-MY" sz="3200" baseline="30000" dirty="0">
                <a:solidFill>
                  <a:srgbClr val="000000"/>
                </a:solidFill>
                <a:effectLst/>
                <a:ea typeface="Arial" panose="020B0604020202020204" pitchFamily="34" charset="0"/>
              </a:rPr>
              <a:t>50</a:t>
            </a:r>
            <a:endParaRPr lang="en-AU" sz="3200" dirty="0">
              <a:effectLst/>
              <a:ea typeface="Calibri" panose="020F0502020204030204" pitchFamily="34" charset="0"/>
            </a:endParaRPr>
          </a:p>
          <a:p>
            <a:pPr algn="just">
              <a:spcBef>
                <a:spcPts val="0"/>
              </a:spcBef>
            </a:pPr>
            <a:endParaRPr lang="en-AU" sz="3200" dirty="0">
              <a:effectLst/>
              <a:ea typeface="Calibri" panose="020F0502020204030204" pitchFamily="34" charset="0"/>
            </a:endParaRPr>
          </a:p>
          <a:p>
            <a:pPr>
              <a:spcBef>
                <a:spcPts val="0"/>
              </a:spcBef>
            </a:pPr>
            <a:endParaRPr lang="en-AU" sz="3200" dirty="0"/>
          </a:p>
        </p:txBody>
      </p:sp>
    </p:spTree>
    <p:extLst>
      <p:ext uri="{BB962C8B-B14F-4D97-AF65-F5344CB8AC3E}">
        <p14:creationId xmlns:p14="http://schemas.microsoft.com/office/powerpoint/2010/main" val="94480868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3AAE2C-F144-3779-1C6D-6474E8ED28FE}"/>
              </a:ext>
            </a:extLst>
          </p:cNvPr>
          <p:cNvSpPr>
            <a:spLocks noGrp="1"/>
          </p:cNvSpPr>
          <p:nvPr>
            <p:ph type="title"/>
          </p:nvPr>
        </p:nvSpPr>
        <p:spPr/>
        <p:txBody>
          <a:bodyPr/>
          <a:lstStyle/>
          <a:p>
            <a:r>
              <a:rPr lang="en-US" dirty="0"/>
              <a:t>Neuropsychiatry</a:t>
            </a:r>
            <a:r>
              <a:rPr lang="en-US" sz="3200" dirty="0"/>
              <a:t>-2</a:t>
            </a:r>
            <a:endParaRPr lang="en-AU" dirty="0"/>
          </a:p>
        </p:txBody>
      </p:sp>
      <p:sp>
        <p:nvSpPr>
          <p:cNvPr id="3" name="Content Placeholder 2">
            <a:extLst>
              <a:ext uri="{FF2B5EF4-FFF2-40B4-BE49-F238E27FC236}">
                <a16:creationId xmlns:a16="http://schemas.microsoft.com/office/drawing/2014/main" id="{F4F057A9-7468-C8B1-7B86-E004B822E554}"/>
              </a:ext>
            </a:extLst>
          </p:cNvPr>
          <p:cNvSpPr>
            <a:spLocks noGrp="1"/>
          </p:cNvSpPr>
          <p:nvPr>
            <p:ph idx="1"/>
          </p:nvPr>
        </p:nvSpPr>
        <p:spPr>
          <a:xfrm>
            <a:off x="754380" y="2137025"/>
            <a:ext cx="10744200" cy="3143892"/>
          </a:xfrm>
        </p:spPr>
        <p:txBody>
          <a:bodyPr>
            <a:noAutofit/>
          </a:bodyPr>
          <a:lstStyle/>
          <a:p>
            <a:pPr algn="just">
              <a:spcBef>
                <a:spcPts val="1200"/>
              </a:spcBef>
            </a:pPr>
            <a:r>
              <a:rPr lang="en-MY" sz="3200" dirty="0">
                <a:solidFill>
                  <a:srgbClr val="000000"/>
                </a:solidFill>
                <a:ea typeface="Arial" panose="020B0604020202020204" pitchFamily="34" charset="0"/>
              </a:rPr>
              <a:t>T</a:t>
            </a:r>
            <a:r>
              <a:rPr lang="en-MY" sz="3200" dirty="0">
                <a:solidFill>
                  <a:srgbClr val="000000"/>
                </a:solidFill>
                <a:effectLst/>
                <a:ea typeface="Arial" panose="020B0604020202020204" pitchFamily="34" charset="0"/>
              </a:rPr>
              <a:t>wo </a:t>
            </a:r>
            <a:r>
              <a:rPr lang="en-MY" sz="3200" dirty="0">
                <a:effectLst/>
                <a:ea typeface="Arial" panose="020B0604020202020204" pitchFamily="34" charset="0"/>
              </a:rPr>
              <a:t>systematic reviews showed that CYC in combination with corticosteroids was more effective compared with corticosteroids alone in NPSLE. The treatments also had a good safety profile.</a:t>
            </a:r>
            <a:r>
              <a:rPr lang="en-MY" sz="3200" baseline="30000" dirty="0">
                <a:effectLst/>
                <a:ea typeface="Arial" panose="020B0604020202020204" pitchFamily="34" charset="0"/>
              </a:rPr>
              <a:t>68, 70</a:t>
            </a:r>
          </a:p>
          <a:p>
            <a:pPr algn="just">
              <a:spcBef>
                <a:spcPts val="1200"/>
              </a:spcBef>
            </a:pPr>
            <a:r>
              <a:rPr lang="en-MY" sz="3200" dirty="0">
                <a:effectLst/>
                <a:ea typeface="Arial" panose="020B0604020202020204" pitchFamily="34" charset="0"/>
              </a:rPr>
              <a:t>Anti-epileptics and anti-psychotics may be considered as adjunct therapy when indicated. </a:t>
            </a:r>
            <a:endParaRPr lang="en-AU" sz="3200" dirty="0">
              <a:effectLst/>
              <a:ea typeface="Calibri" panose="020F0502020204030204" pitchFamily="34" charset="0"/>
            </a:endParaRPr>
          </a:p>
        </p:txBody>
      </p:sp>
      <p:sp>
        <p:nvSpPr>
          <p:cNvPr id="5" name="Content Placeholder 2">
            <a:extLst>
              <a:ext uri="{FF2B5EF4-FFF2-40B4-BE49-F238E27FC236}">
                <a16:creationId xmlns:a16="http://schemas.microsoft.com/office/drawing/2014/main" id="{6972AD7E-0346-E571-16D3-54B84C27A395}"/>
              </a:ext>
            </a:extLst>
          </p:cNvPr>
          <p:cNvSpPr txBox="1">
            <a:spLocks/>
          </p:cNvSpPr>
          <p:nvPr/>
        </p:nvSpPr>
        <p:spPr>
          <a:xfrm>
            <a:off x="642049" y="5560513"/>
            <a:ext cx="10744200" cy="637480"/>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spcBef>
                <a:spcPts val="0"/>
              </a:spcBef>
              <a:buNone/>
            </a:pPr>
            <a:r>
              <a:rPr lang="en-US" sz="1400" dirty="0"/>
              <a:t>68. </a:t>
            </a:r>
            <a:r>
              <a:rPr lang="en-US" sz="1400" dirty="0" err="1"/>
              <a:t>Pego-Reigosa</a:t>
            </a:r>
            <a:r>
              <a:rPr lang="en-US" sz="1400" dirty="0"/>
              <a:t> JM, et al. Arthritis Care Res (Hoboken). 2013;65(11):1775-1785.</a:t>
            </a:r>
          </a:p>
          <a:p>
            <a:pPr marL="0" indent="0" algn="just">
              <a:spcBef>
                <a:spcPts val="0"/>
              </a:spcBef>
              <a:buNone/>
            </a:pPr>
            <a:r>
              <a:rPr lang="en-US" sz="1400" dirty="0"/>
              <a:t>70. Fernandes </a:t>
            </a:r>
            <a:r>
              <a:rPr lang="en-US" sz="1400" dirty="0" err="1"/>
              <a:t>Moca</a:t>
            </a:r>
            <a:r>
              <a:rPr lang="en-US" sz="1400" dirty="0"/>
              <a:t> Trevisani V, et al. Cochrane Database Syst Rev. 2013;2013(2):CD002265.</a:t>
            </a:r>
          </a:p>
        </p:txBody>
      </p:sp>
    </p:spTree>
    <p:extLst>
      <p:ext uri="{BB962C8B-B14F-4D97-AF65-F5344CB8AC3E}">
        <p14:creationId xmlns:p14="http://schemas.microsoft.com/office/powerpoint/2010/main" val="314195147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A7777A-9AEE-43CE-D8E8-DC9B3E1E39FB}"/>
              </a:ext>
            </a:extLst>
          </p:cNvPr>
          <p:cNvSpPr>
            <a:spLocks noGrp="1"/>
          </p:cNvSpPr>
          <p:nvPr>
            <p:ph type="title"/>
          </p:nvPr>
        </p:nvSpPr>
        <p:spPr/>
        <p:txBody>
          <a:bodyPr/>
          <a:lstStyle/>
          <a:p>
            <a:r>
              <a:rPr lang="en-US" dirty="0" err="1"/>
              <a:t>Haematology</a:t>
            </a:r>
            <a:endParaRPr lang="en-AU" dirty="0"/>
          </a:p>
        </p:txBody>
      </p:sp>
      <p:sp>
        <p:nvSpPr>
          <p:cNvPr id="3" name="Content Placeholder 2">
            <a:extLst>
              <a:ext uri="{FF2B5EF4-FFF2-40B4-BE49-F238E27FC236}">
                <a16:creationId xmlns:a16="http://schemas.microsoft.com/office/drawing/2014/main" id="{36BD0AAC-122C-15B1-0633-D9CE7307E06F}"/>
              </a:ext>
            </a:extLst>
          </p:cNvPr>
          <p:cNvSpPr>
            <a:spLocks noGrp="1"/>
          </p:cNvSpPr>
          <p:nvPr>
            <p:ph idx="1"/>
          </p:nvPr>
        </p:nvSpPr>
        <p:spPr/>
        <p:txBody>
          <a:bodyPr>
            <a:noAutofit/>
          </a:bodyPr>
          <a:lstStyle/>
          <a:p>
            <a:pPr algn="just">
              <a:lnSpc>
                <a:spcPct val="107000"/>
              </a:lnSpc>
              <a:spcAft>
                <a:spcPts val="800"/>
              </a:spcAft>
            </a:pPr>
            <a:r>
              <a:rPr lang="en-MY" sz="3200" dirty="0">
                <a:solidFill>
                  <a:srgbClr val="000000"/>
                </a:solidFill>
                <a:effectLst/>
                <a:ea typeface="Arial" panose="020B0604020202020204" pitchFamily="34" charset="0"/>
              </a:rPr>
              <a:t>Haematological manifestations frequently requiring immunosuppressants in SLE include thrombocytopenia and autoimmune haemolytic anaemia (AIHA). </a:t>
            </a:r>
          </a:p>
          <a:p>
            <a:pPr algn="just">
              <a:lnSpc>
                <a:spcPct val="107000"/>
              </a:lnSpc>
              <a:spcAft>
                <a:spcPts val="800"/>
              </a:spcAft>
            </a:pPr>
            <a:r>
              <a:rPr lang="en-MY" sz="3200" dirty="0">
                <a:solidFill>
                  <a:srgbClr val="000000"/>
                </a:solidFill>
                <a:effectLst/>
                <a:ea typeface="Arial" panose="020B0604020202020204" pitchFamily="34" charset="0"/>
              </a:rPr>
              <a:t>First-line treatment of significant lupus thrombocytopenia (platelet count below 30,000/mm</a:t>
            </a:r>
            <a:r>
              <a:rPr lang="en-MY" sz="3200" baseline="30000" dirty="0">
                <a:solidFill>
                  <a:srgbClr val="000000"/>
                </a:solidFill>
                <a:effectLst/>
                <a:ea typeface="Arial" panose="020B0604020202020204" pitchFamily="34" charset="0"/>
              </a:rPr>
              <a:t>3</a:t>
            </a:r>
            <a:r>
              <a:rPr lang="en-MY" sz="3200" dirty="0">
                <a:solidFill>
                  <a:srgbClr val="000000"/>
                </a:solidFill>
                <a:effectLst/>
                <a:ea typeface="Arial" panose="020B0604020202020204" pitchFamily="34" charset="0"/>
              </a:rPr>
              <a:t>) and AIHA consist of moderate/high doses of corticosteroids in combination with immunosuppressants (AZA, MMF or ciclosporin).</a:t>
            </a:r>
            <a:r>
              <a:rPr lang="en-MY" sz="3200" baseline="30000" dirty="0">
                <a:solidFill>
                  <a:srgbClr val="000000"/>
                </a:solidFill>
                <a:effectLst/>
                <a:ea typeface="Arial" panose="020B0604020202020204" pitchFamily="34" charset="0"/>
              </a:rPr>
              <a:t>50</a:t>
            </a:r>
            <a:endParaRPr lang="en-AU" sz="3200" dirty="0">
              <a:effectLst/>
              <a:ea typeface="Calibri" panose="020F0502020204030204" pitchFamily="34" charset="0"/>
            </a:endParaRPr>
          </a:p>
          <a:p>
            <a:endParaRPr lang="en-AU" sz="3200" dirty="0"/>
          </a:p>
        </p:txBody>
      </p:sp>
    </p:spTree>
    <p:extLst>
      <p:ext uri="{BB962C8B-B14F-4D97-AF65-F5344CB8AC3E}">
        <p14:creationId xmlns:p14="http://schemas.microsoft.com/office/powerpoint/2010/main" val="172709021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2ED715-763D-C8AA-82CD-4E20FE678A69}"/>
              </a:ext>
            </a:extLst>
          </p:cNvPr>
          <p:cNvSpPr>
            <a:spLocks noGrp="1"/>
          </p:cNvSpPr>
          <p:nvPr>
            <p:ph type="title"/>
          </p:nvPr>
        </p:nvSpPr>
        <p:spPr/>
        <p:txBody>
          <a:bodyPr/>
          <a:lstStyle/>
          <a:p>
            <a:r>
              <a:rPr lang="en-US" dirty="0"/>
              <a:t>Cardiorespiratory</a:t>
            </a:r>
            <a:endParaRPr lang="en-AU" dirty="0"/>
          </a:p>
        </p:txBody>
      </p:sp>
      <p:sp>
        <p:nvSpPr>
          <p:cNvPr id="3" name="Content Placeholder 2">
            <a:extLst>
              <a:ext uri="{FF2B5EF4-FFF2-40B4-BE49-F238E27FC236}">
                <a16:creationId xmlns:a16="http://schemas.microsoft.com/office/drawing/2014/main" id="{C2707D80-4880-C409-A408-CA3E2FB161B5}"/>
              </a:ext>
            </a:extLst>
          </p:cNvPr>
          <p:cNvSpPr>
            <a:spLocks noGrp="1"/>
          </p:cNvSpPr>
          <p:nvPr>
            <p:ph idx="1"/>
          </p:nvPr>
        </p:nvSpPr>
        <p:spPr>
          <a:xfrm>
            <a:off x="754380" y="1962364"/>
            <a:ext cx="10744200" cy="4214599"/>
          </a:xfrm>
        </p:spPr>
        <p:txBody>
          <a:bodyPr>
            <a:normAutofit/>
          </a:bodyPr>
          <a:lstStyle/>
          <a:p>
            <a:pPr algn="just">
              <a:lnSpc>
                <a:spcPct val="107000"/>
              </a:lnSpc>
              <a:spcAft>
                <a:spcPts val="800"/>
              </a:spcAft>
            </a:pPr>
            <a:r>
              <a:rPr lang="en-MY" sz="3200" dirty="0">
                <a:solidFill>
                  <a:srgbClr val="000000"/>
                </a:solidFill>
                <a:effectLst/>
                <a:ea typeface="Arial" panose="020B0604020202020204" pitchFamily="34" charset="0"/>
              </a:rPr>
              <a:t>There is limited evidence on the management of cardiorespiratory manifestatio</a:t>
            </a:r>
            <a:r>
              <a:rPr lang="en-MY" sz="3200" dirty="0">
                <a:effectLst/>
                <a:ea typeface="Arial" panose="020B0604020202020204" pitchFamily="34" charset="0"/>
              </a:rPr>
              <a:t>ns </a:t>
            </a:r>
            <a:r>
              <a:rPr lang="en-MY" sz="3200" dirty="0">
                <a:solidFill>
                  <a:srgbClr val="000000"/>
                </a:solidFill>
                <a:effectLst/>
                <a:ea typeface="Arial" panose="020B0604020202020204" pitchFamily="34" charset="0"/>
              </a:rPr>
              <a:t>in SLE. </a:t>
            </a:r>
          </a:p>
          <a:p>
            <a:pPr algn="just">
              <a:lnSpc>
                <a:spcPct val="107000"/>
              </a:lnSpc>
              <a:spcAft>
                <a:spcPts val="800"/>
              </a:spcAft>
            </a:pPr>
            <a:r>
              <a:rPr lang="en-MY" sz="3200" dirty="0">
                <a:solidFill>
                  <a:srgbClr val="000000"/>
                </a:solidFill>
                <a:effectLst/>
                <a:ea typeface="Arial" panose="020B0604020202020204" pitchFamily="34" charset="0"/>
              </a:rPr>
              <a:t>A small retrospective cohort study on lupus myocarditis showed no significant difference with the addition of CYC to corticosteroids on intensive care unit (ICU) stay, length of hospital stay and median left ventricular ejection fraction.</a:t>
            </a:r>
            <a:r>
              <a:rPr lang="en-MY" sz="3200" baseline="30000" dirty="0">
                <a:solidFill>
                  <a:srgbClr val="000000"/>
                </a:solidFill>
                <a:effectLst/>
                <a:ea typeface="Arial" panose="020B0604020202020204" pitchFamily="34" charset="0"/>
              </a:rPr>
              <a:t>87</a:t>
            </a:r>
            <a:endParaRPr lang="en-AU" sz="3200" dirty="0">
              <a:effectLst/>
              <a:ea typeface="Calibri" panose="020F0502020204030204" pitchFamily="34" charset="0"/>
            </a:endParaRPr>
          </a:p>
          <a:p>
            <a:endParaRPr lang="en-AU" sz="3200" dirty="0"/>
          </a:p>
        </p:txBody>
      </p:sp>
      <p:sp>
        <p:nvSpPr>
          <p:cNvPr id="5" name="Content Placeholder 2">
            <a:extLst>
              <a:ext uri="{FF2B5EF4-FFF2-40B4-BE49-F238E27FC236}">
                <a16:creationId xmlns:a16="http://schemas.microsoft.com/office/drawing/2014/main" id="{838DEE0A-45D7-7B22-9B2B-9045364B5999}"/>
              </a:ext>
            </a:extLst>
          </p:cNvPr>
          <p:cNvSpPr txBox="1">
            <a:spLocks/>
          </p:cNvSpPr>
          <p:nvPr/>
        </p:nvSpPr>
        <p:spPr>
          <a:xfrm>
            <a:off x="693420" y="5714626"/>
            <a:ext cx="10744200" cy="637480"/>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spcBef>
                <a:spcPts val="0"/>
              </a:spcBef>
              <a:buNone/>
            </a:pPr>
            <a:r>
              <a:rPr lang="en-US" sz="1400" dirty="0"/>
              <a:t>87. Thomas G, et al. J </a:t>
            </a:r>
            <a:r>
              <a:rPr lang="en-US" sz="1400" dirty="0" err="1"/>
              <a:t>Rheumatol</a:t>
            </a:r>
            <a:r>
              <a:rPr lang="en-US" sz="1400" dirty="0"/>
              <a:t>. 2017;44(1):24-32.</a:t>
            </a:r>
          </a:p>
        </p:txBody>
      </p:sp>
    </p:spTree>
    <p:extLst>
      <p:ext uri="{BB962C8B-B14F-4D97-AF65-F5344CB8AC3E}">
        <p14:creationId xmlns:p14="http://schemas.microsoft.com/office/powerpoint/2010/main" val="104209949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483426-8093-2853-6AEF-72E98B0B3FEC}"/>
              </a:ext>
            </a:extLst>
          </p:cNvPr>
          <p:cNvSpPr>
            <a:spLocks noGrp="1"/>
          </p:cNvSpPr>
          <p:nvPr>
            <p:ph type="title"/>
          </p:nvPr>
        </p:nvSpPr>
        <p:spPr/>
        <p:txBody>
          <a:bodyPr>
            <a:normAutofit/>
          </a:bodyPr>
          <a:lstStyle/>
          <a:p>
            <a:r>
              <a:rPr lang="en-US" dirty="0"/>
              <a:t>Treatment of Non-renal SLE</a:t>
            </a:r>
            <a:endParaRPr lang="en-GB" dirty="0"/>
          </a:p>
        </p:txBody>
      </p:sp>
      <p:pic>
        <p:nvPicPr>
          <p:cNvPr id="3075" name="Picture 3">
            <a:extLst>
              <a:ext uri="{FF2B5EF4-FFF2-40B4-BE49-F238E27FC236}">
                <a16:creationId xmlns:a16="http://schemas.microsoft.com/office/drawing/2014/main" id="{1BD0F288-29A8-7A1B-EDD0-2426E5E7AB7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50878" y="1325880"/>
            <a:ext cx="8906165" cy="4904965"/>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FFFFFF"/>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4" name="Content Placeholder 2">
            <a:extLst>
              <a:ext uri="{FF2B5EF4-FFF2-40B4-BE49-F238E27FC236}">
                <a16:creationId xmlns:a16="http://schemas.microsoft.com/office/drawing/2014/main" id="{C3E169E6-2EDD-80F2-CB59-80762ABB4B99}"/>
              </a:ext>
            </a:extLst>
          </p:cNvPr>
          <p:cNvSpPr txBox="1">
            <a:spLocks/>
          </p:cNvSpPr>
          <p:nvPr/>
        </p:nvSpPr>
        <p:spPr>
          <a:xfrm>
            <a:off x="723899" y="6176461"/>
            <a:ext cx="10744200" cy="637480"/>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buNone/>
            </a:pPr>
            <a:r>
              <a:rPr lang="en-GB" altLang="en-US" sz="1400" dirty="0"/>
              <a:t>Source: </a:t>
            </a:r>
            <a:r>
              <a:rPr lang="en-GB" altLang="en-US" sz="1400" dirty="0" err="1"/>
              <a:t>Fanouriakis</a:t>
            </a:r>
            <a:r>
              <a:rPr lang="en-GB" altLang="en-US" sz="1400" dirty="0"/>
              <a:t> A, et al. EULAR recommendations for the management of systemic lupus erythematosus: 2023 update. Ann Rheum Dis. 2024;83(1):15-29.</a:t>
            </a:r>
          </a:p>
        </p:txBody>
      </p:sp>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E6A26D-76A3-4BFE-B300-C771FB7161F8}"/>
              </a:ext>
            </a:extLst>
          </p:cNvPr>
          <p:cNvSpPr>
            <a:spLocks noGrp="1"/>
          </p:cNvSpPr>
          <p:nvPr>
            <p:ph type="title"/>
          </p:nvPr>
        </p:nvSpPr>
        <p:spPr/>
        <p:txBody>
          <a:bodyPr/>
          <a:lstStyle/>
          <a:p>
            <a:r>
              <a:rPr lang="en-US" dirty="0"/>
              <a:t>Take home message</a:t>
            </a:r>
            <a:endParaRPr lang="en-AU" dirty="0"/>
          </a:p>
        </p:txBody>
      </p:sp>
      <p:pic>
        <p:nvPicPr>
          <p:cNvPr id="8" name="Picture 7">
            <a:extLst>
              <a:ext uri="{FF2B5EF4-FFF2-40B4-BE49-F238E27FC236}">
                <a16:creationId xmlns:a16="http://schemas.microsoft.com/office/drawing/2014/main" id="{DAF46575-8B2E-E258-EDBD-EC6D4DFF160D}"/>
              </a:ext>
            </a:extLst>
          </p:cNvPr>
          <p:cNvPicPr>
            <a:picLocks noChangeAspect="1"/>
          </p:cNvPicPr>
          <p:nvPr/>
        </p:nvPicPr>
        <p:blipFill>
          <a:blip r:embed="rId2"/>
          <a:stretch>
            <a:fillRect/>
          </a:stretch>
        </p:blipFill>
        <p:spPr>
          <a:xfrm>
            <a:off x="996593" y="2568895"/>
            <a:ext cx="10171416" cy="1715587"/>
          </a:xfrm>
          <a:prstGeom prst="rect">
            <a:avLst/>
          </a:prstGeom>
        </p:spPr>
      </p:pic>
    </p:spTree>
    <p:extLst>
      <p:ext uri="{BB962C8B-B14F-4D97-AF65-F5344CB8AC3E}">
        <p14:creationId xmlns:p14="http://schemas.microsoft.com/office/powerpoint/2010/main" val="141606705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60CCF5-3450-7EE4-38C5-82C918113166}"/>
              </a:ext>
            </a:extLst>
          </p:cNvPr>
          <p:cNvSpPr>
            <a:spLocks noGrp="1"/>
          </p:cNvSpPr>
          <p:nvPr>
            <p:ph type="title"/>
          </p:nvPr>
        </p:nvSpPr>
        <p:spPr/>
        <p:txBody>
          <a:bodyPr/>
          <a:lstStyle/>
          <a:p>
            <a:r>
              <a:rPr lang="en-US" dirty="0"/>
              <a:t>Learning Objectives</a:t>
            </a:r>
            <a:endParaRPr lang="en-AU" dirty="0"/>
          </a:p>
        </p:txBody>
      </p:sp>
      <p:sp>
        <p:nvSpPr>
          <p:cNvPr id="3" name="Content Placeholder 2">
            <a:extLst>
              <a:ext uri="{FF2B5EF4-FFF2-40B4-BE49-F238E27FC236}">
                <a16:creationId xmlns:a16="http://schemas.microsoft.com/office/drawing/2014/main" id="{20CEB2B2-C16F-DCED-A08E-810B334FFBFE}"/>
              </a:ext>
            </a:extLst>
          </p:cNvPr>
          <p:cNvSpPr>
            <a:spLocks noGrp="1"/>
          </p:cNvSpPr>
          <p:nvPr>
            <p:ph idx="1"/>
          </p:nvPr>
        </p:nvSpPr>
        <p:spPr>
          <a:xfrm>
            <a:off x="754380" y="2167847"/>
            <a:ext cx="10744200" cy="4009116"/>
          </a:xfrm>
        </p:spPr>
        <p:txBody>
          <a:bodyPr>
            <a:normAutofit/>
          </a:bodyPr>
          <a:lstStyle/>
          <a:p>
            <a:pPr algn="just"/>
            <a:r>
              <a:rPr lang="en-US" sz="3200" dirty="0"/>
              <a:t>To understand the evidence-based recommendations in SLE for:</a:t>
            </a:r>
          </a:p>
          <a:p>
            <a:pPr lvl="1" indent="-360000" algn="just">
              <a:spcBef>
                <a:spcPts val="1800"/>
              </a:spcBef>
              <a:buFont typeface="Courier New" panose="02070309020205020404" pitchFamily="49" charset="0"/>
              <a:buChar char="o"/>
            </a:pPr>
            <a:r>
              <a:rPr lang="en-US" sz="3200" dirty="0"/>
              <a:t>the management of specific clinical manifestations</a:t>
            </a:r>
          </a:p>
          <a:p>
            <a:pPr lvl="1" indent="-360000" algn="just">
              <a:spcBef>
                <a:spcPts val="1800"/>
              </a:spcBef>
              <a:buFont typeface="Courier New" panose="02070309020205020404" pitchFamily="49" charset="0"/>
              <a:buChar char="o"/>
            </a:pPr>
            <a:r>
              <a:rPr lang="en-US" sz="3200" dirty="0"/>
              <a:t>the appropriate drugs to be used in specific organ involvement </a:t>
            </a:r>
          </a:p>
          <a:p>
            <a:endParaRPr lang="en-US" sz="3200" dirty="0"/>
          </a:p>
          <a:p>
            <a:endParaRPr lang="en-US" sz="3200" dirty="0"/>
          </a:p>
          <a:p>
            <a:endParaRPr lang="en-AU" sz="3200" dirty="0"/>
          </a:p>
        </p:txBody>
      </p:sp>
    </p:spTree>
    <p:extLst>
      <p:ext uri="{BB962C8B-B14F-4D97-AF65-F5344CB8AC3E}">
        <p14:creationId xmlns:p14="http://schemas.microsoft.com/office/powerpoint/2010/main" val="31240129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a:extLst>
              <a:ext uri="{FF2B5EF4-FFF2-40B4-BE49-F238E27FC236}">
                <a16:creationId xmlns:a16="http://schemas.microsoft.com/office/drawing/2014/main" id="{8A862D03-FACB-F517-F0D6-3D0FD886A81D}"/>
              </a:ext>
            </a:extLst>
          </p:cNvPr>
          <p:cNvSpPr>
            <a:spLocks noGrp="1"/>
          </p:cNvSpPr>
          <p:nvPr>
            <p:ph type="ftr" sz="quarter" idx="11"/>
          </p:nvPr>
        </p:nvSpPr>
        <p:spPr/>
        <p:txBody>
          <a:bodyPr/>
          <a:lstStyle/>
          <a:p>
            <a:r>
              <a:rPr lang="en-US"/>
              <a:t>Clinical Practice Guidelines Systemic Lupus Erythematosus</a:t>
            </a:r>
          </a:p>
        </p:txBody>
      </p:sp>
      <p:pic>
        <p:nvPicPr>
          <p:cNvPr id="5" name="Picture 4">
            <a:extLst>
              <a:ext uri="{FF2B5EF4-FFF2-40B4-BE49-F238E27FC236}">
                <a16:creationId xmlns:a16="http://schemas.microsoft.com/office/drawing/2014/main" id="{E2C784C4-BF15-FAA5-9088-B22E4504FDE6}"/>
              </a:ext>
            </a:extLst>
          </p:cNvPr>
          <p:cNvPicPr>
            <a:picLocks noChangeAspect="1"/>
          </p:cNvPicPr>
          <p:nvPr/>
        </p:nvPicPr>
        <p:blipFill>
          <a:blip r:embed="rId2">
            <a:extLst>
              <a:ext uri="{BEBA8EAE-BF5A-486C-A8C5-ECC9F3942E4B}">
                <a14:imgProps xmlns:a14="http://schemas.microsoft.com/office/drawing/2010/main">
                  <a14:imgLayer r:embed="rId3">
                    <a14:imgEffect>
                      <a14:backgroundRemoval t="10000" b="90000" l="10000" r="90857">
                        <a14:foregroundMark x1="90857" y1="20929" x2="90857" y2="20929"/>
                        <a14:foregroundMark x1="90857" y1="20929" x2="90857" y2="20929"/>
                        <a14:foregroundMark x1="48500" y1="49571" x2="48500" y2="49571"/>
                        <a14:foregroundMark x1="62714" y1="48857" x2="62714" y2="48857"/>
                        <a14:foregroundMark x1="60786" y1="47357" x2="60786" y2="47357"/>
                        <a14:foregroundMark x1="60571" y1="48857" x2="60571" y2="48857"/>
                        <a14:foregroundMark x1="31571" y1="50786" x2="31571" y2="50786"/>
                        <a14:foregroundMark x1="42714" y1="40714" x2="42714" y2="40714"/>
                        <a14:foregroundMark x1="35714" y1="51714" x2="35714" y2="51714"/>
                        <a14:foregroundMark x1="42714" y1="40929" x2="42714" y2="40929"/>
                        <a14:foregroundMark x1="43429" y1="38714" x2="43429" y2="38714"/>
                        <a14:foregroundMark x1="29214" y1="79071" x2="29214" y2="79071"/>
                        <a14:foregroundMark x1="46000" y1="78714" x2="46000" y2="78714"/>
                        <a14:foregroundMark x1="41500" y1="77286" x2="41500" y2="77286"/>
                        <a14:foregroundMark x1="46143" y1="70286" x2="46143" y2="70286"/>
                      </a14:backgroundRemoval>
                    </a14:imgEffect>
                  </a14:imgLayer>
                </a14:imgProps>
              </a:ext>
            </a:extLst>
          </a:blip>
          <a:stretch>
            <a:fillRect/>
          </a:stretch>
        </p:blipFill>
        <p:spPr>
          <a:xfrm>
            <a:off x="2842054" y="-1"/>
            <a:ext cx="6610865" cy="6610865"/>
          </a:xfrm>
          <a:prstGeom prst="rect">
            <a:avLst/>
          </a:prstGeom>
        </p:spPr>
      </p:pic>
    </p:spTree>
    <p:extLst>
      <p:ext uri="{BB962C8B-B14F-4D97-AF65-F5344CB8AC3E}">
        <p14:creationId xmlns:p14="http://schemas.microsoft.com/office/powerpoint/2010/main" val="46629628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DD018C6-76D8-6DA6-B641-3AC73EBAFBC2}"/>
              </a:ext>
            </a:extLst>
          </p:cNvPr>
          <p:cNvSpPr>
            <a:spLocks noGrp="1"/>
          </p:cNvSpPr>
          <p:nvPr>
            <p:ph type="title"/>
          </p:nvPr>
        </p:nvSpPr>
        <p:spPr/>
        <p:txBody>
          <a:bodyPr>
            <a:normAutofit/>
          </a:bodyPr>
          <a:lstStyle/>
          <a:p>
            <a:r>
              <a:rPr lang="en-MY" sz="4400" b="1" dirty="0">
                <a:effectLst/>
                <a:latin typeface="Arial" panose="020B0604020202020204" pitchFamily="34" charset="0"/>
                <a:ea typeface="Arial" panose="020B0604020202020204" pitchFamily="34" charset="0"/>
              </a:rPr>
              <a:t>Specific Clinical Manifestations</a:t>
            </a:r>
            <a:endParaRPr lang="en-AU" dirty="0"/>
          </a:p>
        </p:txBody>
      </p:sp>
      <p:graphicFrame>
        <p:nvGraphicFramePr>
          <p:cNvPr id="5" name="Content Placeholder 4">
            <a:extLst>
              <a:ext uri="{FF2B5EF4-FFF2-40B4-BE49-F238E27FC236}">
                <a16:creationId xmlns:a16="http://schemas.microsoft.com/office/drawing/2014/main" id="{B328707E-0004-30CE-635F-086B4F606578}"/>
              </a:ext>
            </a:extLst>
          </p:cNvPr>
          <p:cNvGraphicFramePr>
            <a:graphicFrameLocks noGrp="1"/>
          </p:cNvGraphicFramePr>
          <p:nvPr>
            <p:ph idx="1"/>
            <p:extLst>
              <p:ext uri="{D42A27DB-BD31-4B8C-83A1-F6EECF244321}">
                <p14:modId xmlns:p14="http://schemas.microsoft.com/office/powerpoint/2010/main" val="496864110"/>
              </p:ext>
            </p:extLst>
          </p:nvPr>
        </p:nvGraphicFramePr>
        <p:xfrm>
          <a:off x="931333" y="1786467"/>
          <a:ext cx="9753599" cy="3923665"/>
        </p:xfrm>
        <a:graphic>
          <a:graphicData uri="http://schemas.openxmlformats.org/drawingml/2006/table">
            <a:tbl>
              <a:tblPr bandRow="1"/>
              <a:tblGrid>
                <a:gridCol w="9753599">
                  <a:extLst>
                    <a:ext uri="{9D8B030D-6E8A-4147-A177-3AD203B41FA5}">
                      <a16:colId xmlns:a16="http://schemas.microsoft.com/office/drawing/2014/main" val="1879350840"/>
                    </a:ext>
                  </a:extLst>
                </a:gridCol>
              </a:tblGrid>
              <a:tr h="819606">
                <a:tc>
                  <a:txBody>
                    <a:bodyPr/>
                    <a:lstStyle/>
                    <a:p>
                      <a:pPr marL="514350" lvl="0" indent="-514350">
                        <a:lnSpc>
                          <a:spcPct val="107000"/>
                        </a:lnSpc>
                        <a:spcBef>
                          <a:spcPts val="1800"/>
                        </a:spcBef>
                        <a:spcAft>
                          <a:spcPts val="0"/>
                        </a:spcAft>
                        <a:buFont typeface="+mj-lt"/>
                        <a:buAutoNum type="arabicPeriod"/>
                      </a:pPr>
                      <a:r>
                        <a:rPr lang="en-MY" sz="3200" dirty="0">
                          <a:effectLst/>
                          <a:latin typeface="+mn-lt"/>
                          <a:ea typeface="Arial" panose="020B0604020202020204" pitchFamily="34" charset="0"/>
                          <a:cs typeface="Arial" panose="020B0604020202020204" pitchFamily="34" charset="0"/>
                        </a:rPr>
                        <a:t>Lupus Nephritis (LN)</a:t>
                      </a:r>
                    </a:p>
                    <a:p>
                      <a:pPr marL="514350" lvl="0" indent="-514350">
                        <a:lnSpc>
                          <a:spcPct val="107000"/>
                        </a:lnSpc>
                        <a:spcBef>
                          <a:spcPts val="1800"/>
                        </a:spcBef>
                        <a:spcAft>
                          <a:spcPts val="0"/>
                        </a:spcAft>
                        <a:buFont typeface="+mj-lt"/>
                        <a:buAutoNum type="arabicPeriod"/>
                      </a:pPr>
                      <a:r>
                        <a:rPr lang="en-MY" sz="3200" dirty="0">
                          <a:effectLst/>
                          <a:latin typeface="+mn-lt"/>
                          <a:ea typeface="Arial" panose="020B0604020202020204" pitchFamily="34" charset="0"/>
                          <a:cs typeface="Arial" panose="020B0604020202020204" pitchFamily="34" charset="0"/>
                        </a:rPr>
                        <a:t>Mucocutaneous</a:t>
                      </a:r>
                    </a:p>
                    <a:p>
                      <a:pPr marL="514350" lvl="0" indent="-514350">
                        <a:lnSpc>
                          <a:spcPct val="107000"/>
                        </a:lnSpc>
                        <a:spcBef>
                          <a:spcPts val="1800"/>
                        </a:spcBef>
                        <a:spcAft>
                          <a:spcPts val="0"/>
                        </a:spcAft>
                        <a:buFont typeface="+mj-lt"/>
                        <a:buAutoNum type="arabicPeriod"/>
                      </a:pPr>
                      <a:r>
                        <a:rPr lang="en-MY" sz="3200" dirty="0">
                          <a:effectLst/>
                          <a:latin typeface="+mn-lt"/>
                          <a:ea typeface="Arial" panose="020B0604020202020204" pitchFamily="34" charset="0"/>
                          <a:cs typeface="Arial" panose="020B0604020202020204" pitchFamily="34" charset="0"/>
                        </a:rPr>
                        <a:t>Neuropsychiatry</a:t>
                      </a:r>
                    </a:p>
                    <a:p>
                      <a:pPr marL="514350" lvl="0" indent="-514350">
                        <a:lnSpc>
                          <a:spcPct val="107000"/>
                        </a:lnSpc>
                        <a:spcBef>
                          <a:spcPts val="1800"/>
                        </a:spcBef>
                        <a:spcAft>
                          <a:spcPts val="0"/>
                        </a:spcAft>
                        <a:buFont typeface="+mj-lt"/>
                        <a:buAutoNum type="arabicPeriod"/>
                      </a:pPr>
                      <a:r>
                        <a:rPr lang="en-MY" sz="3200" dirty="0">
                          <a:effectLst/>
                          <a:latin typeface="+mn-lt"/>
                          <a:ea typeface="Arial" panose="020B0604020202020204" pitchFamily="34" charset="0"/>
                          <a:cs typeface="Arial" panose="020B0604020202020204" pitchFamily="34" charset="0"/>
                        </a:rPr>
                        <a:t>Haematology</a:t>
                      </a:r>
                    </a:p>
                    <a:p>
                      <a:pPr marL="514350" lvl="0" indent="-514350">
                        <a:lnSpc>
                          <a:spcPct val="107000"/>
                        </a:lnSpc>
                        <a:spcBef>
                          <a:spcPts val="1800"/>
                        </a:spcBef>
                        <a:spcAft>
                          <a:spcPts val="0"/>
                        </a:spcAft>
                        <a:buFont typeface="+mj-lt"/>
                        <a:buAutoNum type="arabicPeriod"/>
                      </a:pPr>
                      <a:r>
                        <a:rPr lang="en-MY" sz="3200" dirty="0">
                          <a:effectLst/>
                          <a:latin typeface="+mn-lt"/>
                          <a:ea typeface="Arial" panose="020B0604020202020204" pitchFamily="34" charset="0"/>
                          <a:cs typeface="Arial" panose="020B0604020202020204" pitchFamily="34" charset="0"/>
                        </a:rPr>
                        <a:t>Cardiorespiratory</a:t>
                      </a:r>
                    </a:p>
                    <a:p>
                      <a:pPr marL="342900" lvl="0" indent="-342900">
                        <a:lnSpc>
                          <a:spcPct val="107000"/>
                        </a:lnSpc>
                        <a:spcBef>
                          <a:spcPts val="1800"/>
                        </a:spcBef>
                        <a:spcAft>
                          <a:spcPts val="0"/>
                        </a:spcAft>
                        <a:buFont typeface="+mj-lt"/>
                        <a:buAutoNum type="arabicPeriod"/>
                      </a:pPr>
                      <a:endParaRPr lang="en-AU" sz="1100" dirty="0">
                        <a:effectLst/>
                        <a:latin typeface="+mn-lt"/>
                        <a:ea typeface="Calibri" panose="020F0502020204030204" pitchFamily="34" charset="0"/>
                        <a:cs typeface="Arial" panose="020B0604020202020204" pitchFamily="34" charset="0"/>
                      </a:endParaRPr>
                    </a:p>
                  </a:txBody>
                  <a:tcPr marL="68580" marR="68580" marT="0" marB="0" anchor="ctr">
                    <a:lnL>
                      <a:noFill/>
                    </a:lnL>
                    <a:lnR>
                      <a:noFill/>
                    </a:lnR>
                    <a:lnT>
                      <a:noFill/>
                    </a:lnT>
                    <a:lnB>
                      <a:noFill/>
                    </a:lnB>
                  </a:tcPr>
                </a:tc>
                <a:extLst>
                  <a:ext uri="{0D108BD9-81ED-4DB2-BD59-A6C34878D82A}">
                    <a16:rowId xmlns:a16="http://schemas.microsoft.com/office/drawing/2014/main" val="2756862464"/>
                  </a:ext>
                </a:extLst>
              </a:tr>
            </a:tbl>
          </a:graphicData>
        </a:graphic>
      </p:graphicFrame>
    </p:spTree>
    <p:extLst>
      <p:ext uri="{BB962C8B-B14F-4D97-AF65-F5344CB8AC3E}">
        <p14:creationId xmlns:p14="http://schemas.microsoft.com/office/powerpoint/2010/main" val="163773749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5361D1-A7F2-BFB0-5E8E-5ECEDD5ADC55}"/>
              </a:ext>
            </a:extLst>
          </p:cNvPr>
          <p:cNvSpPr>
            <a:spLocks noGrp="1"/>
          </p:cNvSpPr>
          <p:nvPr>
            <p:ph type="title"/>
          </p:nvPr>
        </p:nvSpPr>
        <p:spPr/>
        <p:txBody>
          <a:bodyPr/>
          <a:lstStyle/>
          <a:p>
            <a:r>
              <a:rPr lang="en-US" dirty="0"/>
              <a:t>Lupus Nephritis</a:t>
            </a:r>
            <a:endParaRPr lang="en-AU" dirty="0"/>
          </a:p>
        </p:txBody>
      </p:sp>
      <p:sp>
        <p:nvSpPr>
          <p:cNvPr id="3" name="Content Placeholder 2">
            <a:extLst>
              <a:ext uri="{FF2B5EF4-FFF2-40B4-BE49-F238E27FC236}">
                <a16:creationId xmlns:a16="http://schemas.microsoft.com/office/drawing/2014/main" id="{03DA799B-A5D3-F307-1A5F-DFC25FD90A4D}"/>
              </a:ext>
            </a:extLst>
          </p:cNvPr>
          <p:cNvSpPr>
            <a:spLocks noGrp="1"/>
          </p:cNvSpPr>
          <p:nvPr>
            <p:ph idx="1"/>
          </p:nvPr>
        </p:nvSpPr>
        <p:spPr>
          <a:xfrm>
            <a:off x="754380" y="1325880"/>
            <a:ext cx="10744200" cy="4668043"/>
          </a:xfrm>
        </p:spPr>
        <p:txBody>
          <a:bodyPr/>
          <a:lstStyle/>
          <a:p>
            <a:pPr algn="just">
              <a:lnSpc>
                <a:spcPct val="107000"/>
              </a:lnSpc>
              <a:spcAft>
                <a:spcPts val="800"/>
              </a:spcAft>
            </a:pPr>
            <a:r>
              <a:rPr lang="en-MY" sz="3200" dirty="0">
                <a:solidFill>
                  <a:srgbClr val="000000"/>
                </a:solidFill>
                <a:effectLst/>
                <a:ea typeface="Arial" panose="020B0604020202020204" pitchFamily="34" charset="0"/>
              </a:rPr>
              <a:t>LN is </a:t>
            </a:r>
            <a:r>
              <a:rPr lang="en-MY" sz="3200" dirty="0">
                <a:effectLst/>
                <a:ea typeface="Arial" panose="020B0604020202020204" pitchFamily="34" charset="0"/>
              </a:rPr>
              <a:t>classified</a:t>
            </a:r>
            <a:r>
              <a:rPr lang="en-MY" sz="3200" dirty="0">
                <a:solidFill>
                  <a:srgbClr val="000000"/>
                </a:solidFill>
                <a:effectLst/>
                <a:ea typeface="Arial" panose="020B0604020202020204" pitchFamily="34" charset="0"/>
              </a:rPr>
              <a:t> according to the International Society of Nephrology and the Renal Pathology Society in 2003:</a:t>
            </a:r>
            <a:r>
              <a:rPr lang="en-MY" sz="3200" baseline="30000" dirty="0">
                <a:solidFill>
                  <a:srgbClr val="000000"/>
                </a:solidFill>
                <a:effectLst/>
                <a:ea typeface="Arial" panose="020B0604020202020204" pitchFamily="34" charset="0"/>
              </a:rPr>
              <a:t>82</a:t>
            </a:r>
            <a:endParaRPr lang="en-AU" sz="3200" dirty="0">
              <a:effectLst/>
              <a:ea typeface="Calibri" panose="020F0502020204030204" pitchFamily="34" charset="0"/>
            </a:endParaRPr>
          </a:p>
          <a:p>
            <a:pPr marL="0" indent="0" algn="just">
              <a:lnSpc>
                <a:spcPct val="107000"/>
              </a:lnSpc>
              <a:spcAft>
                <a:spcPts val="800"/>
              </a:spcAft>
              <a:buNone/>
            </a:pPr>
            <a:r>
              <a:rPr lang="en-MY" sz="1800" dirty="0">
                <a:solidFill>
                  <a:srgbClr val="000000"/>
                </a:solidFill>
                <a:effectLst/>
                <a:latin typeface="Arial" panose="020B0604020202020204" pitchFamily="34" charset="0"/>
                <a:ea typeface="Arial" panose="020B0604020202020204" pitchFamily="34" charset="0"/>
              </a:rPr>
              <a:t> </a:t>
            </a:r>
            <a:endParaRPr lang="en-AU" sz="1800" dirty="0">
              <a:effectLst/>
              <a:latin typeface="Calibri" panose="020F0502020204030204" pitchFamily="34" charset="0"/>
              <a:ea typeface="Calibri" panose="020F0502020204030204" pitchFamily="34" charset="0"/>
            </a:endParaRPr>
          </a:p>
          <a:p>
            <a:endParaRPr lang="en-AU" dirty="0"/>
          </a:p>
        </p:txBody>
      </p:sp>
      <p:graphicFrame>
        <p:nvGraphicFramePr>
          <p:cNvPr id="5" name="Table 4">
            <a:extLst>
              <a:ext uri="{FF2B5EF4-FFF2-40B4-BE49-F238E27FC236}">
                <a16:creationId xmlns:a16="http://schemas.microsoft.com/office/drawing/2014/main" id="{4C9FDF25-5DA2-CD35-634C-BE6EA07A4D71}"/>
              </a:ext>
            </a:extLst>
          </p:cNvPr>
          <p:cNvGraphicFramePr>
            <a:graphicFrameLocks noGrp="1"/>
          </p:cNvGraphicFramePr>
          <p:nvPr>
            <p:extLst>
              <p:ext uri="{D42A27DB-BD31-4B8C-83A1-F6EECF244321}">
                <p14:modId xmlns:p14="http://schemas.microsoft.com/office/powerpoint/2010/main" val="378408889"/>
              </p:ext>
            </p:extLst>
          </p:nvPr>
        </p:nvGraphicFramePr>
        <p:xfrm>
          <a:off x="3013288" y="2482479"/>
          <a:ext cx="8424332" cy="3653962"/>
        </p:xfrm>
        <a:graphic>
          <a:graphicData uri="http://schemas.openxmlformats.org/drawingml/2006/table">
            <a:tbl>
              <a:tblPr bandRow="1">
                <a:tableStyleId>{5C22544A-7EE6-4342-B048-85BDC9FD1C3A}</a:tableStyleId>
              </a:tblPr>
              <a:tblGrid>
                <a:gridCol w="1398892">
                  <a:extLst>
                    <a:ext uri="{9D8B030D-6E8A-4147-A177-3AD203B41FA5}">
                      <a16:colId xmlns:a16="http://schemas.microsoft.com/office/drawing/2014/main" val="951013142"/>
                    </a:ext>
                  </a:extLst>
                </a:gridCol>
                <a:gridCol w="7025440">
                  <a:extLst>
                    <a:ext uri="{9D8B030D-6E8A-4147-A177-3AD203B41FA5}">
                      <a16:colId xmlns:a16="http://schemas.microsoft.com/office/drawing/2014/main" val="2963646111"/>
                    </a:ext>
                  </a:extLst>
                </a:gridCol>
              </a:tblGrid>
              <a:tr h="424646">
                <a:tc>
                  <a:txBody>
                    <a:bodyPr/>
                    <a:lstStyle/>
                    <a:p>
                      <a:pPr algn="ctr">
                        <a:lnSpc>
                          <a:spcPct val="107000"/>
                        </a:lnSpc>
                        <a:spcAft>
                          <a:spcPts val="600"/>
                        </a:spcAft>
                      </a:pPr>
                      <a:r>
                        <a:rPr lang="en-MY" sz="2400" b="1" dirty="0">
                          <a:effectLst/>
                        </a:rPr>
                        <a:t>Class</a:t>
                      </a:r>
                      <a:endParaRPr lang="en-AU" sz="2400" b="1" dirty="0">
                        <a:effectLst/>
                        <a:latin typeface="Calibri" panose="020F0502020204030204" pitchFamily="34" charset="0"/>
                        <a:ea typeface="Calibri" panose="020F050202020403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just">
                        <a:lnSpc>
                          <a:spcPct val="107000"/>
                        </a:lnSpc>
                        <a:spcAft>
                          <a:spcPts val="600"/>
                        </a:spcAft>
                      </a:pPr>
                      <a:r>
                        <a:rPr lang="en-MY" sz="2400" b="1" dirty="0">
                          <a:effectLst/>
                        </a:rPr>
                        <a:t>Renal biopsy findings</a:t>
                      </a:r>
                      <a:endParaRPr lang="en-AU" sz="2400" b="1" dirty="0">
                        <a:effectLst/>
                        <a:latin typeface="Calibri" panose="020F0502020204030204" pitchFamily="34" charset="0"/>
                        <a:ea typeface="Calibri" panose="020F050202020403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2652522068"/>
                  </a:ext>
                </a:extLst>
              </a:tr>
              <a:tr h="424646">
                <a:tc>
                  <a:txBody>
                    <a:bodyPr/>
                    <a:lstStyle/>
                    <a:p>
                      <a:pPr algn="ctr">
                        <a:lnSpc>
                          <a:spcPct val="107000"/>
                        </a:lnSpc>
                        <a:spcAft>
                          <a:spcPts val="600"/>
                        </a:spcAft>
                      </a:pPr>
                      <a:r>
                        <a:rPr lang="en-MY" sz="2400" dirty="0">
                          <a:effectLst/>
                        </a:rPr>
                        <a:t>l</a:t>
                      </a:r>
                      <a:endParaRPr lang="en-AU" sz="2400" dirty="0">
                        <a:effectLst/>
                        <a:latin typeface="Calibri" panose="020F0502020204030204" pitchFamily="34" charset="0"/>
                        <a:ea typeface="Calibri" panose="020F050202020403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just">
                        <a:lnSpc>
                          <a:spcPct val="107000"/>
                        </a:lnSpc>
                        <a:spcAft>
                          <a:spcPts val="600"/>
                        </a:spcAft>
                      </a:pPr>
                      <a:r>
                        <a:rPr lang="en-MY" sz="2400">
                          <a:effectLst/>
                        </a:rPr>
                        <a:t>Minimal mesangial LN</a:t>
                      </a:r>
                      <a:endParaRPr lang="en-AU" sz="2400">
                        <a:effectLst/>
                        <a:latin typeface="Calibri" panose="020F0502020204030204" pitchFamily="34" charset="0"/>
                        <a:ea typeface="Calibri" panose="020F050202020403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4191569149"/>
                  </a:ext>
                </a:extLst>
              </a:tr>
              <a:tr h="424646">
                <a:tc>
                  <a:txBody>
                    <a:bodyPr/>
                    <a:lstStyle/>
                    <a:p>
                      <a:pPr algn="ctr">
                        <a:lnSpc>
                          <a:spcPct val="107000"/>
                        </a:lnSpc>
                        <a:spcAft>
                          <a:spcPts val="600"/>
                        </a:spcAft>
                      </a:pPr>
                      <a:r>
                        <a:rPr lang="en-MY" sz="2400">
                          <a:effectLst/>
                        </a:rPr>
                        <a:t>Il</a:t>
                      </a:r>
                      <a:endParaRPr lang="en-AU" sz="2400">
                        <a:effectLst/>
                        <a:latin typeface="Calibri" panose="020F0502020204030204" pitchFamily="34" charset="0"/>
                        <a:ea typeface="Calibri" panose="020F050202020403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just">
                        <a:lnSpc>
                          <a:spcPct val="107000"/>
                        </a:lnSpc>
                        <a:spcAft>
                          <a:spcPts val="600"/>
                        </a:spcAft>
                      </a:pPr>
                      <a:r>
                        <a:rPr lang="en-MY" sz="2400" dirty="0">
                          <a:effectLst/>
                        </a:rPr>
                        <a:t>Mesangial proliferative LN</a:t>
                      </a:r>
                      <a:endParaRPr lang="en-AU" sz="2400" dirty="0">
                        <a:effectLst/>
                        <a:latin typeface="Calibri" panose="020F0502020204030204" pitchFamily="34" charset="0"/>
                        <a:ea typeface="Calibri" panose="020F050202020403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95105189"/>
                  </a:ext>
                </a:extLst>
              </a:tr>
              <a:tr h="424646">
                <a:tc>
                  <a:txBody>
                    <a:bodyPr/>
                    <a:lstStyle/>
                    <a:p>
                      <a:pPr algn="ctr">
                        <a:lnSpc>
                          <a:spcPct val="107000"/>
                        </a:lnSpc>
                        <a:spcAft>
                          <a:spcPts val="600"/>
                        </a:spcAft>
                      </a:pPr>
                      <a:r>
                        <a:rPr lang="en-MY" sz="2400">
                          <a:effectLst/>
                        </a:rPr>
                        <a:t>lll</a:t>
                      </a:r>
                      <a:endParaRPr lang="en-AU" sz="2400">
                        <a:effectLst/>
                        <a:latin typeface="Calibri" panose="020F0502020204030204" pitchFamily="34" charset="0"/>
                        <a:ea typeface="Calibri" panose="020F050202020403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22225" indent="-22225" algn="just">
                        <a:lnSpc>
                          <a:spcPct val="107000"/>
                        </a:lnSpc>
                        <a:spcAft>
                          <a:spcPts val="600"/>
                        </a:spcAft>
                      </a:pPr>
                      <a:r>
                        <a:rPr lang="en-MY" sz="2400" dirty="0">
                          <a:effectLst/>
                        </a:rPr>
                        <a:t>Focal LN (active and chronic; proliferative and sclerosing)</a:t>
                      </a:r>
                      <a:endParaRPr lang="en-AU" sz="2400" dirty="0">
                        <a:effectLst/>
                        <a:latin typeface="Calibri" panose="020F0502020204030204" pitchFamily="34" charset="0"/>
                        <a:ea typeface="Calibri" panose="020F050202020403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467683493"/>
                  </a:ext>
                </a:extLst>
              </a:tr>
              <a:tr h="460416">
                <a:tc>
                  <a:txBody>
                    <a:bodyPr/>
                    <a:lstStyle/>
                    <a:p>
                      <a:pPr algn="ctr">
                        <a:lnSpc>
                          <a:spcPct val="107000"/>
                        </a:lnSpc>
                        <a:spcAft>
                          <a:spcPts val="600"/>
                        </a:spcAft>
                      </a:pPr>
                      <a:r>
                        <a:rPr lang="en-MY" sz="2400" dirty="0" err="1">
                          <a:effectLst/>
                        </a:rPr>
                        <a:t>lV</a:t>
                      </a:r>
                      <a:endParaRPr lang="en-AU" sz="2400" dirty="0">
                        <a:effectLst/>
                        <a:latin typeface="Calibri" panose="020F0502020204030204" pitchFamily="34" charset="0"/>
                        <a:ea typeface="Calibri" panose="020F050202020403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just">
                        <a:lnSpc>
                          <a:spcPct val="107000"/>
                        </a:lnSpc>
                        <a:spcAft>
                          <a:spcPts val="600"/>
                        </a:spcAft>
                      </a:pPr>
                      <a:r>
                        <a:rPr lang="en-MY" sz="2400" dirty="0">
                          <a:effectLst/>
                        </a:rPr>
                        <a:t>Diffuse LN (active and chronic; proliferative and sclerosing; segmental and global)</a:t>
                      </a:r>
                      <a:endParaRPr lang="en-AU" sz="2400" dirty="0">
                        <a:effectLst/>
                        <a:latin typeface="Calibri" panose="020F0502020204030204" pitchFamily="34" charset="0"/>
                        <a:ea typeface="Calibri" panose="020F050202020403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181238568"/>
                  </a:ext>
                </a:extLst>
              </a:tr>
              <a:tr h="424646">
                <a:tc>
                  <a:txBody>
                    <a:bodyPr/>
                    <a:lstStyle/>
                    <a:p>
                      <a:pPr algn="ctr">
                        <a:lnSpc>
                          <a:spcPct val="107000"/>
                        </a:lnSpc>
                        <a:spcAft>
                          <a:spcPts val="600"/>
                        </a:spcAft>
                      </a:pPr>
                      <a:r>
                        <a:rPr lang="en-MY" sz="2400">
                          <a:effectLst/>
                        </a:rPr>
                        <a:t>V</a:t>
                      </a:r>
                      <a:endParaRPr lang="en-AU" sz="2400">
                        <a:effectLst/>
                        <a:latin typeface="Calibri" panose="020F0502020204030204" pitchFamily="34" charset="0"/>
                        <a:ea typeface="Calibri" panose="020F050202020403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just">
                        <a:lnSpc>
                          <a:spcPct val="107000"/>
                        </a:lnSpc>
                        <a:spcAft>
                          <a:spcPts val="600"/>
                        </a:spcAft>
                      </a:pPr>
                      <a:r>
                        <a:rPr lang="en-MY" sz="2400" dirty="0">
                          <a:effectLst/>
                        </a:rPr>
                        <a:t>Membranous LN</a:t>
                      </a:r>
                      <a:endParaRPr lang="en-AU" sz="2400" dirty="0">
                        <a:effectLst/>
                        <a:latin typeface="Calibri" panose="020F0502020204030204" pitchFamily="34" charset="0"/>
                        <a:ea typeface="Calibri" panose="020F050202020403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4224596741"/>
                  </a:ext>
                </a:extLst>
              </a:tr>
              <a:tr h="424646">
                <a:tc>
                  <a:txBody>
                    <a:bodyPr/>
                    <a:lstStyle/>
                    <a:p>
                      <a:pPr algn="ctr">
                        <a:lnSpc>
                          <a:spcPct val="107000"/>
                        </a:lnSpc>
                        <a:spcAft>
                          <a:spcPts val="600"/>
                        </a:spcAft>
                      </a:pPr>
                      <a:r>
                        <a:rPr lang="en-MY" sz="2400">
                          <a:effectLst/>
                        </a:rPr>
                        <a:t>Vl</a:t>
                      </a:r>
                      <a:endParaRPr lang="en-AU" sz="2400">
                        <a:effectLst/>
                        <a:latin typeface="Calibri" panose="020F0502020204030204" pitchFamily="34" charset="0"/>
                        <a:ea typeface="Calibri" panose="020F050202020403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just">
                        <a:lnSpc>
                          <a:spcPct val="107000"/>
                        </a:lnSpc>
                        <a:spcAft>
                          <a:spcPts val="600"/>
                        </a:spcAft>
                      </a:pPr>
                      <a:r>
                        <a:rPr lang="en-MY" sz="2400" dirty="0">
                          <a:effectLst/>
                        </a:rPr>
                        <a:t>Advanced sclerosis LN</a:t>
                      </a:r>
                      <a:endParaRPr lang="en-AU" sz="2400" dirty="0">
                        <a:effectLst/>
                        <a:latin typeface="Calibri" panose="020F0502020204030204" pitchFamily="34" charset="0"/>
                        <a:ea typeface="Calibri" panose="020F050202020403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562405984"/>
                  </a:ext>
                </a:extLst>
              </a:tr>
            </a:tbl>
          </a:graphicData>
        </a:graphic>
      </p:graphicFrame>
      <p:sp>
        <p:nvSpPr>
          <p:cNvPr id="6" name="Content Placeholder 2">
            <a:extLst>
              <a:ext uri="{FF2B5EF4-FFF2-40B4-BE49-F238E27FC236}">
                <a16:creationId xmlns:a16="http://schemas.microsoft.com/office/drawing/2014/main" id="{F480B804-39B3-F55B-53C3-2890ADC1BBF0}"/>
              </a:ext>
            </a:extLst>
          </p:cNvPr>
          <p:cNvSpPr txBox="1">
            <a:spLocks/>
          </p:cNvSpPr>
          <p:nvPr/>
        </p:nvSpPr>
        <p:spPr>
          <a:xfrm>
            <a:off x="693420" y="6220520"/>
            <a:ext cx="10744200" cy="637480"/>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spcBef>
                <a:spcPts val="1800"/>
              </a:spcBef>
              <a:buNone/>
            </a:pPr>
            <a:r>
              <a:rPr lang="en-US" sz="1400" dirty="0"/>
              <a:t>82. Weening JJ, et al. Kidney Int. 2004;65(2):521-530.</a:t>
            </a:r>
          </a:p>
        </p:txBody>
      </p:sp>
    </p:spTree>
    <p:extLst>
      <p:ext uri="{BB962C8B-B14F-4D97-AF65-F5344CB8AC3E}">
        <p14:creationId xmlns:p14="http://schemas.microsoft.com/office/powerpoint/2010/main" val="257173723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9554F9-9E46-DD9C-5D95-9561B1EF0A11}"/>
              </a:ext>
            </a:extLst>
          </p:cNvPr>
          <p:cNvSpPr>
            <a:spLocks noGrp="1"/>
          </p:cNvSpPr>
          <p:nvPr>
            <p:ph type="title"/>
          </p:nvPr>
        </p:nvSpPr>
        <p:spPr/>
        <p:txBody>
          <a:bodyPr/>
          <a:lstStyle/>
          <a:p>
            <a:r>
              <a:rPr lang="en-US" dirty="0"/>
              <a:t>Renal Biopsy Findings in LN</a:t>
            </a:r>
            <a:endParaRPr lang="en-AU" dirty="0"/>
          </a:p>
        </p:txBody>
      </p:sp>
      <p:pic>
        <p:nvPicPr>
          <p:cNvPr id="6" name="Content Placeholder 5">
            <a:extLst>
              <a:ext uri="{FF2B5EF4-FFF2-40B4-BE49-F238E27FC236}">
                <a16:creationId xmlns:a16="http://schemas.microsoft.com/office/drawing/2014/main" id="{AE236C14-1352-3557-911F-8D7C99FC744B}"/>
              </a:ext>
            </a:extLst>
          </p:cNvPr>
          <p:cNvPicPr>
            <a:picLocks noGrp="1" noChangeAspect="1"/>
          </p:cNvPicPr>
          <p:nvPr>
            <p:ph idx="1"/>
          </p:nvPr>
        </p:nvPicPr>
        <p:blipFill rotWithShape="1">
          <a:blip r:embed="rId2"/>
          <a:srcRect l="16472" t="22075" r="37405" b="27857"/>
          <a:stretch/>
        </p:blipFill>
        <p:spPr>
          <a:xfrm>
            <a:off x="265218" y="1368848"/>
            <a:ext cx="3826934" cy="2336800"/>
          </a:xfrm>
          <a:ln w="28575">
            <a:solidFill>
              <a:schemeClr val="tx1"/>
            </a:solidFill>
          </a:ln>
        </p:spPr>
      </p:pic>
      <p:pic>
        <p:nvPicPr>
          <p:cNvPr id="7" name="Content Placeholder 5">
            <a:extLst>
              <a:ext uri="{FF2B5EF4-FFF2-40B4-BE49-F238E27FC236}">
                <a16:creationId xmlns:a16="http://schemas.microsoft.com/office/drawing/2014/main" id="{79F3FA44-FFBE-148B-1610-CE591618AAA6}"/>
              </a:ext>
            </a:extLst>
          </p:cNvPr>
          <p:cNvPicPr>
            <a:picLocks noChangeAspect="1"/>
          </p:cNvPicPr>
          <p:nvPr/>
        </p:nvPicPr>
        <p:blipFill rotWithShape="1">
          <a:blip r:embed="rId3"/>
          <a:srcRect l="18320" t="25812" r="37201" b="24007"/>
          <a:stretch/>
        </p:blipFill>
        <p:spPr>
          <a:xfrm>
            <a:off x="4130781" y="1363586"/>
            <a:ext cx="3711152" cy="2342062"/>
          </a:xfrm>
          <a:prstGeom prst="rect">
            <a:avLst/>
          </a:prstGeom>
          <a:ln w="28575">
            <a:solidFill>
              <a:schemeClr val="tx1"/>
            </a:solidFill>
          </a:ln>
        </p:spPr>
      </p:pic>
      <p:pic>
        <p:nvPicPr>
          <p:cNvPr id="8" name="Content Placeholder 5">
            <a:extLst>
              <a:ext uri="{FF2B5EF4-FFF2-40B4-BE49-F238E27FC236}">
                <a16:creationId xmlns:a16="http://schemas.microsoft.com/office/drawing/2014/main" id="{E462D38D-6123-A446-3881-9549EC49C93E}"/>
              </a:ext>
            </a:extLst>
          </p:cNvPr>
          <p:cNvPicPr>
            <a:picLocks noChangeAspect="1"/>
          </p:cNvPicPr>
          <p:nvPr/>
        </p:nvPicPr>
        <p:blipFill rotWithShape="1">
          <a:blip r:embed="rId4"/>
          <a:srcRect l="15760" t="23421" r="37914" b="19514"/>
          <a:stretch/>
        </p:blipFill>
        <p:spPr>
          <a:xfrm>
            <a:off x="7894823" y="1363586"/>
            <a:ext cx="4027116" cy="2343058"/>
          </a:xfrm>
          <a:prstGeom prst="rect">
            <a:avLst/>
          </a:prstGeom>
          <a:ln w="28575">
            <a:solidFill>
              <a:schemeClr val="tx1"/>
            </a:solidFill>
          </a:ln>
        </p:spPr>
      </p:pic>
      <p:pic>
        <p:nvPicPr>
          <p:cNvPr id="9" name="Content Placeholder 5">
            <a:extLst>
              <a:ext uri="{FF2B5EF4-FFF2-40B4-BE49-F238E27FC236}">
                <a16:creationId xmlns:a16="http://schemas.microsoft.com/office/drawing/2014/main" id="{EA8F8665-D40C-7211-8E16-A0E98EDE417D}"/>
              </a:ext>
            </a:extLst>
          </p:cNvPr>
          <p:cNvPicPr>
            <a:picLocks noChangeAspect="1"/>
          </p:cNvPicPr>
          <p:nvPr/>
        </p:nvPicPr>
        <p:blipFill rotWithShape="1">
          <a:blip r:embed="rId5"/>
          <a:srcRect l="17086" t="20242" r="36633" b="24071"/>
          <a:stretch/>
        </p:blipFill>
        <p:spPr>
          <a:xfrm>
            <a:off x="262262" y="3849580"/>
            <a:ext cx="3840164" cy="2624668"/>
          </a:xfrm>
          <a:prstGeom prst="rect">
            <a:avLst/>
          </a:prstGeom>
          <a:ln w="28575">
            <a:solidFill>
              <a:schemeClr val="tx1"/>
            </a:solidFill>
          </a:ln>
        </p:spPr>
      </p:pic>
      <p:pic>
        <p:nvPicPr>
          <p:cNvPr id="10" name="Content Placeholder 5">
            <a:extLst>
              <a:ext uri="{FF2B5EF4-FFF2-40B4-BE49-F238E27FC236}">
                <a16:creationId xmlns:a16="http://schemas.microsoft.com/office/drawing/2014/main" id="{DF79C21E-1B67-5E41-3856-820FFCB4BC45}"/>
              </a:ext>
            </a:extLst>
          </p:cNvPr>
          <p:cNvPicPr>
            <a:picLocks noChangeAspect="1"/>
          </p:cNvPicPr>
          <p:nvPr/>
        </p:nvPicPr>
        <p:blipFill rotWithShape="1">
          <a:blip r:embed="rId6"/>
          <a:srcRect l="15963" t="20442" r="37200" b="23362"/>
          <a:stretch/>
        </p:blipFill>
        <p:spPr>
          <a:xfrm>
            <a:off x="4053531" y="3851388"/>
            <a:ext cx="3886200" cy="2622860"/>
          </a:xfrm>
          <a:prstGeom prst="rect">
            <a:avLst/>
          </a:prstGeom>
          <a:ln w="28575">
            <a:solidFill>
              <a:schemeClr val="tx1"/>
            </a:solidFill>
          </a:ln>
        </p:spPr>
      </p:pic>
      <p:pic>
        <p:nvPicPr>
          <p:cNvPr id="11" name="Content Placeholder 5">
            <a:extLst>
              <a:ext uri="{FF2B5EF4-FFF2-40B4-BE49-F238E27FC236}">
                <a16:creationId xmlns:a16="http://schemas.microsoft.com/office/drawing/2014/main" id="{64BD7489-7058-75E4-DF6B-E4641E3DC113}"/>
              </a:ext>
            </a:extLst>
          </p:cNvPr>
          <p:cNvPicPr>
            <a:picLocks noChangeAspect="1"/>
          </p:cNvPicPr>
          <p:nvPr/>
        </p:nvPicPr>
        <p:blipFill rotWithShape="1">
          <a:blip r:embed="rId7"/>
          <a:srcRect l="15963" t="21829" r="36633" b="21871"/>
          <a:stretch/>
        </p:blipFill>
        <p:spPr>
          <a:xfrm>
            <a:off x="7968094" y="3849580"/>
            <a:ext cx="3933297" cy="2627688"/>
          </a:xfrm>
          <a:prstGeom prst="rect">
            <a:avLst/>
          </a:prstGeom>
          <a:ln w="28575">
            <a:solidFill>
              <a:schemeClr val="tx1"/>
            </a:solidFill>
          </a:ln>
        </p:spPr>
      </p:pic>
    </p:spTree>
    <p:extLst>
      <p:ext uri="{BB962C8B-B14F-4D97-AF65-F5344CB8AC3E}">
        <p14:creationId xmlns:p14="http://schemas.microsoft.com/office/powerpoint/2010/main" val="134408945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3" name="Text Box 1">
            <a:extLst>
              <a:ext uri="{FF2B5EF4-FFF2-40B4-BE49-F238E27FC236}">
                <a16:creationId xmlns:a16="http://schemas.microsoft.com/office/drawing/2014/main" id="{5C3BC1B0-9376-C1C3-8351-1FDD9CDC6C68}"/>
              </a:ext>
            </a:extLst>
          </p:cNvPr>
          <p:cNvSpPr txBox="1">
            <a:spLocks noChangeArrowheads="1"/>
          </p:cNvSpPr>
          <p:nvPr/>
        </p:nvSpPr>
        <p:spPr bwMode="auto">
          <a:xfrm>
            <a:off x="1848995" y="381641"/>
            <a:ext cx="8494012" cy="41476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FFFFFF"/>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lvl1pPr>
              <a:tabLst>
                <a:tab pos="723900" algn="l"/>
                <a:tab pos="1447800" algn="l"/>
                <a:tab pos="2171700" algn="l"/>
                <a:tab pos="2895600" algn="l"/>
                <a:tab pos="3619500" algn="l"/>
                <a:tab pos="4343400" algn="l"/>
                <a:tab pos="5067300" algn="l"/>
                <a:tab pos="5791200" algn="l"/>
                <a:tab pos="6515100" algn="l"/>
                <a:tab pos="7239000" algn="l"/>
                <a:tab pos="7962900" algn="l"/>
                <a:tab pos="8686800" algn="l"/>
              </a:tabLst>
              <a:defRPr sz="2400">
                <a:solidFill>
                  <a:srgbClr val="000000"/>
                </a:solidFill>
                <a:latin typeface="Times New Roman" panose="02020603050405020304" pitchFamily="18" charset="0"/>
                <a:cs typeface="msgothic" charset="0"/>
              </a:defRPr>
            </a:lvl1pPr>
            <a:lvl2pPr>
              <a:tabLst>
                <a:tab pos="723900" algn="l"/>
                <a:tab pos="1447800" algn="l"/>
                <a:tab pos="2171700" algn="l"/>
                <a:tab pos="2895600" algn="l"/>
                <a:tab pos="3619500" algn="l"/>
                <a:tab pos="4343400" algn="l"/>
                <a:tab pos="5067300" algn="l"/>
                <a:tab pos="5791200" algn="l"/>
                <a:tab pos="6515100" algn="l"/>
                <a:tab pos="7239000" algn="l"/>
                <a:tab pos="7962900" algn="l"/>
                <a:tab pos="8686800" algn="l"/>
              </a:tabLst>
              <a:defRPr sz="2400">
                <a:solidFill>
                  <a:srgbClr val="000000"/>
                </a:solidFill>
                <a:latin typeface="Times New Roman" panose="02020603050405020304" pitchFamily="18" charset="0"/>
                <a:cs typeface="msgothic" charset="0"/>
              </a:defRPr>
            </a:lvl2pPr>
            <a:lvl3pPr>
              <a:tabLst>
                <a:tab pos="723900" algn="l"/>
                <a:tab pos="1447800" algn="l"/>
                <a:tab pos="2171700" algn="l"/>
                <a:tab pos="2895600" algn="l"/>
                <a:tab pos="3619500" algn="l"/>
                <a:tab pos="4343400" algn="l"/>
                <a:tab pos="5067300" algn="l"/>
                <a:tab pos="5791200" algn="l"/>
                <a:tab pos="6515100" algn="l"/>
                <a:tab pos="7239000" algn="l"/>
                <a:tab pos="7962900" algn="l"/>
                <a:tab pos="8686800" algn="l"/>
              </a:tabLst>
              <a:defRPr sz="2400">
                <a:solidFill>
                  <a:srgbClr val="000000"/>
                </a:solidFill>
                <a:latin typeface="Times New Roman" panose="02020603050405020304" pitchFamily="18" charset="0"/>
                <a:cs typeface="msgothic" charset="0"/>
              </a:defRPr>
            </a:lvl3pPr>
            <a:lvl4pPr>
              <a:tabLst>
                <a:tab pos="723900" algn="l"/>
                <a:tab pos="1447800" algn="l"/>
                <a:tab pos="2171700" algn="l"/>
                <a:tab pos="2895600" algn="l"/>
                <a:tab pos="3619500" algn="l"/>
                <a:tab pos="4343400" algn="l"/>
                <a:tab pos="5067300" algn="l"/>
                <a:tab pos="5791200" algn="l"/>
                <a:tab pos="6515100" algn="l"/>
                <a:tab pos="7239000" algn="l"/>
                <a:tab pos="7962900" algn="l"/>
                <a:tab pos="8686800" algn="l"/>
              </a:tabLst>
              <a:defRPr sz="2400">
                <a:solidFill>
                  <a:srgbClr val="000000"/>
                </a:solidFill>
                <a:latin typeface="Times New Roman" panose="02020603050405020304" pitchFamily="18" charset="0"/>
                <a:cs typeface="msgothic" charset="0"/>
              </a:defRPr>
            </a:lvl4pPr>
            <a:lvl5pPr>
              <a:tabLst>
                <a:tab pos="723900" algn="l"/>
                <a:tab pos="1447800" algn="l"/>
                <a:tab pos="2171700" algn="l"/>
                <a:tab pos="2895600" algn="l"/>
                <a:tab pos="3619500" algn="l"/>
                <a:tab pos="4343400" algn="l"/>
                <a:tab pos="5067300" algn="l"/>
                <a:tab pos="5791200" algn="l"/>
                <a:tab pos="6515100" algn="l"/>
                <a:tab pos="7239000" algn="l"/>
                <a:tab pos="7962900" algn="l"/>
                <a:tab pos="8686800" algn="l"/>
              </a:tabLst>
              <a:defRPr sz="2400">
                <a:solidFill>
                  <a:srgbClr val="000000"/>
                </a:solidFill>
                <a:latin typeface="Times New Roman" panose="02020603050405020304" pitchFamily="18" charset="0"/>
                <a:cs typeface="msgothic" charset="0"/>
              </a:defRPr>
            </a:lvl5pPr>
            <a:lvl6pPr marL="1536700" indent="-215900" defTabSz="457200" fontAlgn="base" hangingPunct="0">
              <a:lnSpc>
                <a:spcPct val="93000"/>
              </a:lnSpc>
              <a:spcBef>
                <a:spcPct val="0"/>
              </a:spcBef>
              <a:spcAft>
                <a:spcPct val="0"/>
              </a:spcAft>
              <a:buClr>
                <a:srgbClr val="000000"/>
              </a:buClr>
              <a:buSzPct val="45000"/>
              <a:buFont typeface="Wingdings" panose="05000000000000000000" pitchFamily="2" charset="2"/>
              <a:tabLst>
                <a:tab pos="723900" algn="l"/>
                <a:tab pos="1447800" algn="l"/>
                <a:tab pos="2171700" algn="l"/>
                <a:tab pos="2895600" algn="l"/>
                <a:tab pos="3619500" algn="l"/>
                <a:tab pos="4343400" algn="l"/>
                <a:tab pos="5067300" algn="l"/>
                <a:tab pos="5791200" algn="l"/>
                <a:tab pos="6515100" algn="l"/>
                <a:tab pos="7239000" algn="l"/>
                <a:tab pos="7962900" algn="l"/>
                <a:tab pos="8686800" algn="l"/>
              </a:tabLst>
              <a:defRPr sz="2400">
                <a:solidFill>
                  <a:srgbClr val="000000"/>
                </a:solidFill>
                <a:latin typeface="Times New Roman" panose="02020603050405020304" pitchFamily="18" charset="0"/>
                <a:cs typeface="msgothic" charset="0"/>
              </a:defRPr>
            </a:lvl6pPr>
            <a:lvl7pPr marL="1993900" indent="-215900" defTabSz="457200" fontAlgn="base" hangingPunct="0">
              <a:lnSpc>
                <a:spcPct val="93000"/>
              </a:lnSpc>
              <a:spcBef>
                <a:spcPct val="0"/>
              </a:spcBef>
              <a:spcAft>
                <a:spcPct val="0"/>
              </a:spcAft>
              <a:buClr>
                <a:srgbClr val="000000"/>
              </a:buClr>
              <a:buSzPct val="45000"/>
              <a:buFont typeface="Wingdings" panose="05000000000000000000" pitchFamily="2" charset="2"/>
              <a:tabLst>
                <a:tab pos="723900" algn="l"/>
                <a:tab pos="1447800" algn="l"/>
                <a:tab pos="2171700" algn="l"/>
                <a:tab pos="2895600" algn="l"/>
                <a:tab pos="3619500" algn="l"/>
                <a:tab pos="4343400" algn="l"/>
                <a:tab pos="5067300" algn="l"/>
                <a:tab pos="5791200" algn="l"/>
                <a:tab pos="6515100" algn="l"/>
                <a:tab pos="7239000" algn="l"/>
                <a:tab pos="7962900" algn="l"/>
                <a:tab pos="8686800" algn="l"/>
              </a:tabLst>
              <a:defRPr sz="2400">
                <a:solidFill>
                  <a:srgbClr val="000000"/>
                </a:solidFill>
                <a:latin typeface="Times New Roman" panose="02020603050405020304" pitchFamily="18" charset="0"/>
                <a:cs typeface="msgothic" charset="0"/>
              </a:defRPr>
            </a:lvl7pPr>
            <a:lvl8pPr marL="2451100" indent="-215900" defTabSz="457200" fontAlgn="base" hangingPunct="0">
              <a:lnSpc>
                <a:spcPct val="93000"/>
              </a:lnSpc>
              <a:spcBef>
                <a:spcPct val="0"/>
              </a:spcBef>
              <a:spcAft>
                <a:spcPct val="0"/>
              </a:spcAft>
              <a:buClr>
                <a:srgbClr val="000000"/>
              </a:buClr>
              <a:buSzPct val="45000"/>
              <a:buFont typeface="Wingdings" panose="05000000000000000000" pitchFamily="2" charset="2"/>
              <a:tabLst>
                <a:tab pos="723900" algn="l"/>
                <a:tab pos="1447800" algn="l"/>
                <a:tab pos="2171700" algn="l"/>
                <a:tab pos="2895600" algn="l"/>
                <a:tab pos="3619500" algn="l"/>
                <a:tab pos="4343400" algn="l"/>
                <a:tab pos="5067300" algn="l"/>
                <a:tab pos="5791200" algn="l"/>
                <a:tab pos="6515100" algn="l"/>
                <a:tab pos="7239000" algn="l"/>
                <a:tab pos="7962900" algn="l"/>
                <a:tab pos="8686800" algn="l"/>
              </a:tabLst>
              <a:defRPr sz="2400">
                <a:solidFill>
                  <a:srgbClr val="000000"/>
                </a:solidFill>
                <a:latin typeface="Times New Roman" panose="02020603050405020304" pitchFamily="18" charset="0"/>
                <a:cs typeface="msgothic" charset="0"/>
              </a:defRPr>
            </a:lvl8pPr>
            <a:lvl9pPr marL="2908300" indent="-215900" defTabSz="457200" fontAlgn="base" hangingPunct="0">
              <a:lnSpc>
                <a:spcPct val="93000"/>
              </a:lnSpc>
              <a:spcBef>
                <a:spcPct val="0"/>
              </a:spcBef>
              <a:spcAft>
                <a:spcPct val="0"/>
              </a:spcAft>
              <a:buClr>
                <a:srgbClr val="000000"/>
              </a:buClr>
              <a:buSzPct val="45000"/>
              <a:buFont typeface="Wingdings" panose="05000000000000000000" pitchFamily="2" charset="2"/>
              <a:tabLst>
                <a:tab pos="723900" algn="l"/>
                <a:tab pos="1447800" algn="l"/>
                <a:tab pos="2171700" algn="l"/>
                <a:tab pos="2895600" algn="l"/>
                <a:tab pos="3619500" algn="l"/>
                <a:tab pos="4343400" algn="l"/>
                <a:tab pos="5067300" algn="l"/>
                <a:tab pos="5791200" algn="l"/>
                <a:tab pos="6515100" algn="l"/>
                <a:tab pos="7239000" algn="l"/>
                <a:tab pos="7962900" algn="l"/>
                <a:tab pos="8686800" algn="l"/>
              </a:tabLst>
              <a:defRPr sz="2400">
                <a:solidFill>
                  <a:srgbClr val="000000"/>
                </a:solidFill>
                <a:latin typeface="Times New Roman" panose="02020603050405020304" pitchFamily="18" charset="0"/>
                <a:cs typeface="msgothic" charset="0"/>
              </a:defRPr>
            </a:lvl9pPr>
          </a:lstStyle>
          <a:p>
            <a:pPr algn="ctr"/>
            <a:r>
              <a:rPr lang="en-GB" altLang="en-US" sz="1452" b="1" dirty="0">
                <a:latin typeface="Arial" panose="020B0604020202020204" pitchFamily="34" charset="0"/>
              </a:rPr>
              <a:t>Treatment of lupus nephritis. </a:t>
            </a:r>
          </a:p>
        </p:txBody>
      </p:sp>
      <p:pic>
        <p:nvPicPr>
          <p:cNvPr id="3075" name="Picture 3">
            <a:extLst>
              <a:ext uri="{FF2B5EF4-FFF2-40B4-BE49-F238E27FC236}">
                <a16:creationId xmlns:a16="http://schemas.microsoft.com/office/drawing/2014/main" id="{D572E645-881A-C224-09B4-F2DC44470A5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39105" y="1319076"/>
            <a:ext cx="8113788" cy="4836837"/>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a:solidFill>
                  <a:srgbClr val="FFFFFF"/>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7" name="Title 6">
            <a:extLst>
              <a:ext uri="{FF2B5EF4-FFF2-40B4-BE49-F238E27FC236}">
                <a16:creationId xmlns:a16="http://schemas.microsoft.com/office/drawing/2014/main" id="{C3829890-F2A5-D1E6-AB8C-296905FAA365}"/>
              </a:ext>
            </a:extLst>
          </p:cNvPr>
          <p:cNvSpPr>
            <a:spLocks noGrp="1"/>
          </p:cNvSpPr>
          <p:nvPr>
            <p:ph type="title"/>
          </p:nvPr>
        </p:nvSpPr>
        <p:spPr/>
        <p:txBody>
          <a:bodyPr/>
          <a:lstStyle/>
          <a:p>
            <a:r>
              <a:rPr lang="en-MY" dirty="0"/>
              <a:t>Treatment of LN</a:t>
            </a:r>
            <a:endParaRPr lang="en-GB" dirty="0"/>
          </a:p>
        </p:txBody>
      </p:sp>
      <p:sp>
        <p:nvSpPr>
          <p:cNvPr id="9" name="Content Placeholder 2">
            <a:extLst>
              <a:ext uri="{FF2B5EF4-FFF2-40B4-BE49-F238E27FC236}">
                <a16:creationId xmlns:a16="http://schemas.microsoft.com/office/drawing/2014/main" id="{9857C320-C771-2162-985F-AAA209821FC9}"/>
              </a:ext>
            </a:extLst>
          </p:cNvPr>
          <p:cNvSpPr txBox="1">
            <a:spLocks/>
          </p:cNvSpPr>
          <p:nvPr/>
        </p:nvSpPr>
        <p:spPr>
          <a:xfrm>
            <a:off x="723899" y="6155913"/>
            <a:ext cx="10744200" cy="637480"/>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buNone/>
            </a:pPr>
            <a:r>
              <a:rPr lang="en-GB" altLang="en-US" sz="1400" dirty="0"/>
              <a:t>Source: </a:t>
            </a:r>
            <a:r>
              <a:rPr lang="en-GB" altLang="en-US" sz="1400" dirty="0" err="1"/>
              <a:t>Fanouriakis</a:t>
            </a:r>
            <a:r>
              <a:rPr lang="en-GB" altLang="en-US" sz="1400" dirty="0"/>
              <a:t> A, et al. EULAR recommendations for the management of systemic lupus erythematosus: 2023 update. Ann Rheum Dis. 2024;83(1):15-29.</a:t>
            </a:r>
          </a:p>
        </p:txBody>
      </p:sp>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E6A26D-76A3-4BFE-B300-C771FB7161F8}"/>
              </a:ext>
            </a:extLst>
          </p:cNvPr>
          <p:cNvSpPr>
            <a:spLocks noGrp="1"/>
          </p:cNvSpPr>
          <p:nvPr>
            <p:ph type="title"/>
          </p:nvPr>
        </p:nvSpPr>
        <p:spPr/>
        <p:txBody>
          <a:bodyPr/>
          <a:lstStyle/>
          <a:p>
            <a:r>
              <a:rPr lang="en-MY" dirty="0"/>
              <a:t>Treatment of LN</a:t>
            </a:r>
            <a:r>
              <a:rPr lang="en-MY" sz="3200" dirty="0"/>
              <a:t>-2</a:t>
            </a:r>
            <a:endParaRPr lang="en-AU" dirty="0"/>
          </a:p>
        </p:txBody>
      </p:sp>
      <p:sp>
        <p:nvSpPr>
          <p:cNvPr id="3" name="Content Placeholder 2">
            <a:extLst>
              <a:ext uri="{FF2B5EF4-FFF2-40B4-BE49-F238E27FC236}">
                <a16:creationId xmlns:a16="http://schemas.microsoft.com/office/drawing/2014/main" id="{C3D788AD-BD09-2C47-BCCF-0FE1EAE30522}"/>
              </a:ext>
            </a:extLst>
          </p:cNvPr>
          <p:cNvSpPr>
            <a:spLocks noGrp="1"/>
          </p:cNvSpPr>
          <p:nvPr>
            <p:ph idx="1"/>
          </p:nvPr>
        </p:nvSpPr>
        <p:spPr>
          <a:xfrm>
            <a:off x="723900" y="2126751"/>
            <a:ext cx="10744200" cy="4625546"/>
          </a:xfrm>
          <a:noFill/>
        </p:spPr>
        <p:txBody>
          <a:bodyPr>
            <a:normAutofit/>
          </a:bodyPr>
          <a:lstStyle/>
          <a:p>
            <a:pPr algn="just">
              <a:lnSpc>
                <a:spcPct val="107000"/>
              </a:lnSpc>
              <a:spcAft>
                <a:spcPts val="800"/>
              </a:spcAft>
            </a:pPr>
            <a:r>
              <a:rPr lang="en-MY" sz="3200" dirty="0">
                <a:solidFill>
                  <a:srgbClr val="000000"/>
                </a:solidFill>
                <a:ea typeface="Arial" panose="020B0604020202020204" pitchFamily="34" charset="0"/>
              </a:rPr>
              <a:t>C</a:t>
            </a:r>
            <a:r>
              <a:rPr lang="en-MY" sz="3200" dirty="0">
                <a:solidFill>
                  <a:srgbClr val="000000"/>
                </a:solidFill>
                <a:effectLst/>
                <a:ea typeface="Arial" panose="020B0604020202020204" pitchFamily="34" charset="0"/>
              </a:rPr>
              <a:t>lass l : treatment should be guided by symptoms </a:t>
            </a:r>
            <a:endParaRPr lang="en-MY" sz="3200" dirty="0">
              <a:solidFill>
                <a:srgbClr val="000000"/>
              </a:solidFill>
              <a:ea typeface="Arial" panose="020B0604020202020204" pitchFamily="34" charset="0"/>
            </a:endParaRPr>
          </a:p>
          <a:p>
            <a:pPr algn="just">
              <a:lnSpc>
                <a:spcPct val="107000"/>
              </a:lnSpc>
              <a:spcAft>
                <a:spcPts val="800"/>
              </a:spcAft>
            </a:pPr>
            <a:r>
              <a:rPr lang="en-MY" sz="3200" dirty="0">
                <a:solidFill>
                  <a:srgbClr val="000000"/>
                </a:solidFill>
                <a:ea typeface="Arial" panose="020B0604020202020204" pitchFamily="34" charset="0"/>
              </a:rPr>
              <a:t>C</a:t>
            </a:r>
            <a:r>
              <a:rPr lang="en-MY" sz="3200" dirty="0">
                <a:solidFill>
                  <a:srgbClr val="000000"/>
                </a:solidFill>
                <a:effectLst/>
                <a:ea typeface="Arial" panose="020B0604020202020204" pitchFamily="34" charset="0"/>
              </a:rPr>
              <a:t>lass </a:t>
            </a:r>
            <a:r>
              <a:rPr lang="en-MY" sz="3200" dirty="0" err="1">
                <a:solidFill>
                  <a:srgbClr val="000000"/>
                </a:solidFill>
                <a:effectLst/>
                <a:ea typeface="Arial" panose="020B0604020202020204" pitchFamily="34" charset="0"/>
              </a:rPr>
              <a:t>ll</a:t>
            </a:r>
            <a:r>
              <a:rPr lang="en-MY" sz="3200" dirty="0">
                <a:solidFill>
                  <a:srgbClr val="000000"/>
                </a:solidFill>
                <a:ea typeface="Arial" panose="020B0604020202020204" pitchFamily="34" charset="0"/>
              </a:rPr>
              <a:t> :</a:t>
            </a:r>
            <a:r>
              <a:rPr lang="en-MY" sz="3200" dirty="0">
                <a:solidFill>
                  <a:srgbClr val="000000"/>
                </a:solidFill>
                <a:effectLst/>
                <a:ea typeface="Arial" panose="020B0604020202020204" pitchFamily="34" charset="0"/>
              </a:rPr>
              <a:t> low-dose prednisolone should be initiated and followed by an immunosuppressant </a:t>
            </a:r>
            <a:r>
              <a:rPr lang="en-MY" sz="3200" dirty="0">
                <a:solidFill>
                  <a:srgbClr val="000000"/>
                </a:solidFill>
                <a:ea typeface="Arial" panose="020B0604020202020204" pitchFamily="34" charset="0"/>
              </a:rPr>
              <a:t>(azathioprine [</a:t>
            </a:r>
            <a:r>
              <a:rPr lang="en-MY" sz="3200" dirty="0">
                <a:solidFill>
                  <a:srgbClr val="000000"/>
                </a:solidFill>
                <a:effectLst/>
                <a:ea typeface="Arial" panose="020B0604020202020204" pitchFamily="34" charset="0"/>
              </a:rPr>
              <a:t>AZA] or </a:t>
            </a:r>
            <a:r>
              <a:rPr lang="en-MY" sz="3200" dirty="0">
                <a:solidFill>
                  <a:srgbClr val="000000"/>
                </a:solidFill>
                <a:ea typeface="Arial" panose="020B0604020202020204" pitchFamily="34" charset="0"/>
              </a:rPr>
              <a:t>m</a:t>
            </a:r>
            <a:r>
              <a:rPr lang="en-MY" sz="3200" dirty="0">
                <a:solidFill>
                  <a:srgbClr val="000000"/>
                </a:solidFill>
                <a:effectLst/>
                <a:ea typeface="Arial" panose="020B0604020202020204" pitchFamily="34" charset="0"/>
              </a:rPr>
              <a:t>ycophenolate mofetil [MMF]) if there is persistent proteinuria for more than </a:t>
            </a:r>
            <a:r>
              <a:rPr lang="en-MY" sz="3200" dirty="0">
                <a:solidFill>
                  <a:srgbClr val="000000"/>
                </a:solidFill>
                <a:ea typeface="Arial" panose="020B0604020202020204" pitchFamily="34" charset="0"/>
              </a:rPr>
              <a:t>3</a:t>
            </a:r>
            <a:r>
              <a:rPr lang="en-MY" sz="3200" dirty="0">
                <a:solidFill>
                  <a:srgbClr val="000000"/>
                </a:solidFill>
                <a:effectLst/>
                <a:ea typeface="Arial" panose="020B0604020202020204" pitchFamily="34" charset="0"/>
              </a:rPr>
              <a:t> months or prednisolone dependency</a:t>
            </a:r>
            <a:endParaRPr lang="en-AU" sz="3200" dirty="0">
              <a:effectLst/>
              <a:ea typeface="Calibri" panose="020F0502020204030204" pitchFamily="34" charset="0"/>
            </a:endParaRPr>
          </a:p>
          <a:p>
            <a:pPr lvl="1" algn="just">
              <a:lnSpc>
                <a:spcPct val="107000"/>
              </a:lnSpc>
              <a:spcAft>
                <a:spcPts val="800"/>
              </a:spcAft>
            </a:pPr>
            <a:endParaRPr lang="en-AU" sz="1400" dirty="0">
              <a:effectLst/>
              <a:latin typeface="Calibri" panose="020F0502020204030204" pitchFamily="34" charset="0"/>
              <a:ea typeface="Calibri" panose="020F0502020204030204" pitchFamily="34" charset="0"/>
            </a:endParaRPr>
          </a:p>
          <a:p>
            <a:endParaRPr lang="en-AU" dirty="0"/>
          </a:p>
        </p:txBody>
      </p:sp>
    </p:spTree>
    <p:extLst>
      <p:ext uri="{BB962C8B-B14F-4D97-AF65-F5344CB8AC3E}">
        <p14:creationId xmlns:p14="http://schemas.microsoft.com/office/powerpoint/2010/main" val="401800317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E6A26D-76A3-4BFE-B300-C771FB7161F8}"/>
              </a:ext>
            </a:extLst>
          </p:cNvPr>
          <p:cNvSpPr>
            <a:spLocks noGrp="1"/>
          </p:cNvSpPr>
          <p:nvPr>
            <p:ph type="title"/>
          </p:nvPr>
        </p:nvSpPr>
        <p:spPr/>
        <p:txBody>
          <a:bodyPr/>
          <a:lstStyle/>
          <a:p>
            <a:r>
              <a:rPr lang="en-MY" dirty="0"/>
              <a:t>Treatment of LN</a:t>
            </a:r>
            <a:r>
              <a:rPr lang="en-MY" sz="3200" dirty="0"/>
              <a:t>-3</a:t>
            </a:r>
            <a:endParaRPr lang="en-AU" dirty="0"/>
          </a:p>
        </p:txBody>
      </p:sp>
      <p:sp>
        <p:nvSpPr>
          <p:cNvPr id="3" name="Content Placeholder 2">
            <a:extLst>
              <a:ext uri="{FF2B5EF4-FFF2-40B4-BE49-F238E27FC236}">
                <a16:creationId xmlns:a16="http://schemas.microsoft.com/office/drawing/2014/main" id="{C3D788AD-BD09-2C47-BCCF-0FE1EAE30522}"/>
              </a:ext>
            </a:extLst>
          </p:cNvPr>
          <p:cNvSpPr>
            <a:spLocks noGrp="1"/>
          </p:cNvSpPr>
          <p:nvPr>
            <p:ph idx="1"/>
          </p:nvPr>
        </p:nvSpPr>
        <p:spPr>
          <a:xfrm>
            <a:off x="723900" y="1469203"/>
            <a:ext cx="10744200" cy="5283093"/>
          </a:xfrm>
          <a:noFill/>
        </p:spPr>
        <p:txBody>
          <a:bodyPr>
            <a:normAutofit/>
          </a:bodyPr>
          <a:lstStyle/>
          <a:p>
            <a:pPr algn="just">
              <a:spcAft>
                <a:spcPts val="800"/>
              </a:spcAft>
            </a:pPr>
            <a:r>
              <a:rPr lang="en-MY" dirty="0">
                <a:solidFill>
                  <a:srgbClr val="000000"/>
                </a:solidFill>
                <a:ea typeface="Arial" panose="020B0604020202020204" pitchFamily="34" charset="0"/>
              </a:rPr>
              <a:t>C</a:t>
            </a:r>
            <a:r>
              <a:rPr lang="en-MY" dirty="0">
                <a:solidFill>
                  <a:srgbClr val="000000"/>
                </a:solidFill>
                <a:effectLst/>
                <a:ea typeface="Arial" panose="020B0604020202020204" pitchFamily="34" charset="0"/>
              </a:rPr>
              <a:t>lass III and class IV </a:t>
            </a:r>
            <a:r>
              <a:rPr lang="en-MY" dirty="0">
                <a:solidFill>
                  <a:srgbClr val="000000"/>
                </a:solidFill>
                <a:ea typeface="Arial" panose="020B0604020202020204" pitchFamily="34" charset="0"/>
              </a:rPr>
              <a:t>LN</a:t>
            </a:r>
            <a:r>
              <a:rPr lang="en-MY" dirty="0">
                <a:solidFill>
                  <a:srgbClr val="000000"/>
                </a:solidFill>
                <a:effectLst/>
                <a:ea typeface="Arial" panose="020B0604020202020204" pitchFamily="34" charset="0"/>
              </a:rPr>
              <a:t> includes an initial induction phase, followed by a more prolonged maintenance phase:</a:t>
            </a:r>
            <a:r>
              <a:rPr lang="en-MY" baseline="30000" dirty="0">
                <a:solidFill>
                  <a:srgbClr val="000000"/>
                </a:solidFill>
                <a:effectLst/>
                <a:ea typeface="Arial" panose="020B0604020202020204" pitchFamily="34" charset="0"/>
              </a:rPr>
              <a:t>50</a:t>
            </a:r>
            <a:r>
              <a:rPr lang="en-MY" dirty="0">
                <a:solidFill>
                  <a:srgbClr val="000000"/>
                </a:solidFill>
                <a:effectLst/>
                <a:ea typeface="Arial" panose="020B0604020202020204" pitchFamily="34" charset="0"/>
              </a:rPr>
              <a:t> </a:t>
            </a:r>
          </a:p>
          <a:p>
            <a:pPr lvl="1" indent="-360000" algn="just">
              <a:spcAft>
                <a:spcPts val="800"/>
              </a:spcAft>
              <a:buFont typeface="Courier New" panose="02070309020205020404" pitchFamily="49" charset="0"/>
              <a:buChar char="o"/>
            </a:pPr>
            <a:r>
              <a:rPr lang="en-MY" sz="2800" dirty="0">
                <a:solidFill>
                  <a:srgbClr val="000000"/>
                </a:solidFill>
                <a:effectLst/>
                <a:ea typeface="Arial" panose="020B0604020202020204" pitchFamily="34" charset="0"/>
              </a:rPr>
              <a:t>MMF and </a:t>
            </a:r>
            <a:r>
              <a:rPr lang="en-MY" sz="2800" dirty="0">
                <a:solidFill>
                  <a:srgbClr val="000000"/>
                </a:solidFill>
                <a:ea typeface="Arial" panose="020B0604020202020204" pitchFamily="34" charset="0"/>
              </a:rPr>
              <a:t>c</a:t>
            </a:r>
            <a:r>
              <a:rPr lang="en-MY" sz="2800" dirty="0">
                <a:solidFill>
                  <a:srgbClr val="000000"/>
                </a:solidFill>
                <a:effectLst/>
                <a:ea typeface="Arial" panose="020B0604020202020204" pitchFamily="34" charset="0"/>
              </a:rPr>
              <a:t>yclophosphamide (CYC) are the agents of choice for induction treatment. </a:t>
            </a:r>
          </a:p>
          <a:p>
            <a:pPr lvl="1" indent="-360000" algn="just">
              <a:spcAft>
                <a:spcPts val="800"/>
              </a:spcAft>
              <a:buFont typeface="Courier New" panose="02070309020205020404" pitchFamily="49" charset="0"/>
              <a:buChar char="o"/>
            </a:pPr>
            <a:r>
              <a:rPr lang="en-MY" sz="2800" dirty="0">
                <a:solidFill>
                  <a:srgbClr val="000000"/>
                </a:solidFill>
                <a:effectLst/>
                <a:ea typeface="Arial" panose="020B0604020202020204" pitchFamily="34" charset="0"/>
              </a:rPr>
              <a:t>MMF or AZA may be used as maintenance treatment, with the former associated with fewer relapses. </a:t>
            </a:r>
          </a:p>
          <a:p>
            <a:pPr lvl="1" indent="-360000" algn="just">
              <a:spcAft>
                <a:spcPts val="800"/>
              </a:spcAft>
              <a:buFont typeface="Courier New" panose="02070309020205020404" pitchFamily="49" charset="0"/>
              <a:buChar char="o"/>
            </a:pPr>
            <a:r>
              <a:rPr lang="en-MY" sz="2800" dirty="0">
                <a:solidFill>
                  <a:srgbClr val="000000"/>
                </a:solidFill>
                <a:effectLst/>
                <a:ea typeface="Arial" panose="020B0604020202020204" pitchFamily="34" charset="0"/>
              </a:rPr>
              <a:t>Calcineurin inhibitors (CNIs) may be considered as second-line agents for induction or maintenance treatment in proliferative disease with refractory nephrotic syndrome despite standard treatment within 3 - 6 months.</a:t>
            </a:r>
            <a:endParaRPr lang="en-AU" sz="2000" dirty="0"/>
          </a:p>
        </p:txBody>
      </p:sp>
      <p:sp>
        <p:nvSpPr>
          <p:cNvPr id="4" name="Content Placeholder 2">
            <a:extLst>
              <a:ext uri="{FF2B5EF4-FFF2-40B4-BE49-F238E27FC236}">
                <a16:creationId xmlns:a16="http://schemas.microsoft.com/office/drawing/2014/main" id="{E85E1B24-0EFB-5B8A-75AA-2754989620BA}"/>
              </a:ext>
            </a:extLst>
          </p:cNvPr>
          <p:cNvSpPr txBox="1">
            <a:spLocks/>
          </p:cNvSpPr>
          <p:nvPr/>
        </p:nvSpPr>
        <p:spPr>
          <a:xfrm>
            <a:off x="723900" y="6114816"/>
            <a:ext cx="10744200" cy="637480"/>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spcBef>
                <a:spcPts val="1800"/>
              </a:spcBef>
              <a:buNone/>
            </a:pPr>
            <a:r>
              <a:rPr lang="en-US" sz="1400" dirty="0"/>
              <a:t>50. </a:t>
            </a:r>
            <a:r>
              <a:rPr lang="en-US" sz="1400" dirty="0" err="1"/>
              <a:t>Fanouriakis</a:t>
            </a:r>
            <a:r>
              <a:rPr lang="en-US" sz="1400" dirty="0"/>
              <a:t> A, et al. 2019 update of the EULAR recommendations for the management of systemic lupus erythematosus. Ann Rheum Dis. 2019;78(6):736-745.</a:t>
            </a:r>
          </a:p>
        </p:txBody>
      </p:sp>
    </p:spTree>
    <p:extLst>
      <p:ext uri="{BB962C8B-B14F-4D97-AF65-F5344CB8AC3E}">
        <p14:creationId xmlns:p14="http://schemas.microsoft.com/office/powerpoint/2010/main" val="14624759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E6A26D-76A3-4BFE-B300-C771FB7161F8}"/>
              </a:ext>
            </a:extLst>
          </p:cNvPr>
          <p:cNvSpPr>
            <a:spLocks noGrp="1"/>
          </p:cNvSpPr>
          <p:nvPr>
            <p:ph type="title"/>
          </p:nvPr>
        </p:nvSpPr>
        <p:spPr/>
        <p:txBody>
          <a:bodyPr/>
          <a:lstStyle/>
          <a:p>
            <a:r>
              <a:rPr lang="en-MY" dirty="0"/>
              <a:t>Treatment of LN</a:t>
            </a:r>
            <a:r>
              <a:rPr lang="en-MY" sz="3200" dirty="0"/>
              <a:t>-4</a:t>
            </a:r>
            <a:endParaRPr lang="en-AU" dirty="0"/>
          </a:p>
        </p:txBody>
      </p:sp>
      <p:sp>
        <p:nvSpPr>
          <p:cNvPr id="3" name="Content Placeholder 2">
            <a:extLst>
              <a:ext uri="{FF2B5EF4-FFF2-40B4-BE49-F238E27FC236}">
                <a16:creationId xmlns:a16="http://schemas.microsoft.com/office/drawing/2014/main" id="{C3D788AD-BD09-2C47-BCCF-0FE1EAE30522}"/>
              </a:ext>
            </a:extLst>
          </p:cNvPr>
          <p:cNvSpPr>
            <a:spLocks noGrp="1"/>
          </p:cNvSpPr>
          <p:nvPr>
            <p:ph idx="1"/>
          </p:nvPr>
        </p:nvSpPr>
        <p:spPr>
          <a:xfrm>
            <a:off x="723900" y="2106201"/>
            <a:ext cx="10744200" cy="3133619"/>
          </a:xfrm>
          <a:noFill/>
        </p:spPr>
        <p:txBody>
          <a:bodyPr>
            <a:normAutofit/>
          </a:bodyPr>
          <a:lstStyle/>
          <a:p>
            <a:pPr>
              <a:lnSpc>
                <a:spcPct val="107000"/>
              </a:lnSpc>
              <a:spcAft>
                <a:spcPts val="800"/>
              </a:spcAft>
            </a:pPr>
            <a:r>
              <a:rPr lang="en-AU" sz="3200" dirty="0">
                <a:effectLst/>
                <a:ea typeface="Calibri" panose="020F0502020204030204" pitchFamily="34" charset="0"/>
              </a:rPr>
              <a:t>Class V : </a:t>
            </a:r>
            <a:r>
              <a:rPr lang="en-MY" sz="3200" dirty="0">
                <a:solidFill>
                  <a:srgbClr val="000000"/>
                </a:solidFill>
                <a:effectLst/>
                <a:ea typeface="Arial" panose="020B0604020202020204" pitchFamily="34" charset="0"/>
              </a:rPr>
              <a:t>CNIs may be considered for induction or maintenance treatment. </a:t>
            </a:r>
          </a:p>
          <a:p>
            <a:pPr>
              <a:lnSpc>
                <a:spcPct val="107000"/>
              </a:lnSpc>
              <a:spcAft>
                <a:spcPts val="800"/>
              </a:spcAft>
            </a:pPr>
            <a:r>
              <a:rPr lang="en-MY" sz="3200" dirty="0">
                <a:ea typeface="Arial" panose="020B0604020202020204" pitchFamily="34" charset="0"/>
              </a:rPr>
              <a:t>C</a:t>
            </a:r>
            <a:r>
              <a:rPr lang="en-MY" sz="3200" dirty="0">
                <a:effectLst/>
                <a:ea typeface="Arial" panose="020B0604020202020204" pitchFamily="34" charset="0"/>
              </a:rPr>
              <a:t>lass VI : treatment is as per advanced chronic kidney disease [refer to CPG Management of Chronic Kidney Disease (Second Edition)].</a:t>
            </a:r>
            <a:r>
              <a:rPr lang="en-MY" sz="3200" baseline="30000" dirty="0">
                <a:effectLst/>
                <a:ea typeface="Arial" panose="020B0604020202020204" pitchFamily="34" charset="0"/>
              </a:rPr>
              <a:t>83</a:t>
            </a:r>
            <a:endParaRPr lang="en-AU" sz="3200" dirty="0">
              <a:effectLst/>
              <a:ea typeface="Calibri" panose="020F0502020204030204" pitchFamily="34" charset="0"/>
            </a:endParaRPr>
          </a:p>
        </p:txBody>
      </p:sp>
      <p:sp>
        <p:nvSpPr>
          <p:cNvPr id="4" name="Content Placeholder 2">
            <a:extLst>
              <a:ext uri="{FF2B5EF4-FFF2-40B4-BE49-F238E27FC236}">
                <a16:creationId xmlns:a16="http://schemas.microsoft.com/office/drawing/2014/main" id="{77586B98-EAD5-F4AE-6CB3-7B92B9BEAACF}"/>
              </a:ext>
            </a:extLst>
          </p:cNvPr>
          <p:cNvSpPr txBox="1">
            <a:spLocks/>
          </p:cNvSpPr>
          <p:nvPr/>
        </p:nvSpPr>
        <p:spPr>
          <a:xfrm>
            <a:off x="723900" y="5498366"/>
            <a:ext cx="10744200" cy="637480"/>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spcBef>
                <a:spcPts val="1800"/>
              </a:spcBef>
              <a:buNone/>
            </a:pPr>
            <a:r>
              <a:rPr lang="en-US" sz="1400" dirty="0"/>
              <a:t>83. Ministry of Health Malaysia. Management of Chronic Kidney Disease. 2nd ed. Putrajaya: MOH 2018.</a:t>
            </a:r>
          </a:p>
        </p:txBody>
      </p:sp>
    </p:spTree>
    <p:extLst>
      <p:ext uri="{BB962C8B-B14F-4D97-AF65-F5344CB8AC3E}">
        <p14:creationId xmlns:p14="http://schemas.microsoft.com/office/powerpoint/2010/main" val="3977996858"/>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SLE CPG template 3" id="{70C9DEBF-6740-C44A-8FF9-AECF46EBD451}" vid="{91620721-3165-6A43-8103-D728669D0D1F}"/>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1631</TotalTime>
  <Words>1672</Words>
  <Application>Microsoft Office PowerPoint</Application>
  <PresentationFormat>Widescreen</PresentationFormat>
  <Paragraphs>97</Paragraphs>
  <Slides>20</Slides>
  <Notes>2</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20</vt:i4>
      </vt:variant>
    </vt:vector>
  </HeadingPairs>
  <TitlesOfParts>
    <vt:vector size="25" baseType="lpstr">
      <vt:lpstr>Arial</vt:lpstr>
      <vt:lpstr>Calibri</vt:lpstr>
      <vt:lpstr>Courier New</vt:lpstr>
      <vt:lpstr>Wingdings</vt:lpstr>
      <vt:lpstr>Office Theme</vt:lpstr>
      <vt:lpstr>Training of Core Trainers CPG Management of  Systemic Lupus Erythematosus</vt:lpstr>
      <vt:lpstr>Learning Objectives</vt:lpstr>
      <vt:lpstr>Specific Clinical Manifestations</vt:lpstr>
      <vt:lpstr>Lupus Nephritis</vt:lpstr>
      <vt:lpstr>Renal Biopsy Findings in LN</vt:lpstr>
      <vt:lpstr>Treatment of LN</vt:lpstr>
      <vt:lpstr>Treatment of LN-2</vt:lpstr>
      <vt:lpstr>Treatment of LN-3</vt:lpstr>
      <vt:lpstr>Treatment of LN-4</vt:lpstr>
      <vt:lpstr>Biologics in LN</vt:lpstr>
      <vt:lpstr>Biologics in LN-2</vt:lpstr>
      <vt:lpstr>Mucocutaneous</vt:lpstr>
      <vt:lpstr>Mucocutaneous-2</vt:lpstr>
      <vt:lpstr>Neuropsychiatry</vt:lpstr>
      <vt:lpstr>Neuropsychiatry-2</vt:lpstr>
      <vt:lpstr>Haematology</vt:lpstr>
      <vt:lpstr>Cardiorespiratory</vt:lpstr>
      <vt:lpstr>Treatment of Non-renal SLE</vt:lpstr>
      <vt:lpstr>Take home message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Microsoft Office User</dc:creator>
  <cp:lastModifiedBy>Tengku Noor Farhana Tengku Khalid</cp:lastModifiedBy>
  <cp:revision>26</cp:revision>
  <dcterms:created xsi:type="dcterms:W3CDTF">2023-11-29T06:59:45Z</dcterms:created>
  <dcterms:modified xsi:type="dcterms:W3CDTF">2024-06-28T08:08:32Z</dcterms:modified>
</cp:coreProperties>
</file>